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89fb73ab2e_0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89fb73ab2e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9a5a065e2d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9a5a065e2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9fb73ab2e_0_5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89fb73ab2e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a5a065e2d_0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9a5a065e2d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a5a065e2d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9a5a065e2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b1eaf682c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9b1eaf682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b1eaf682c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9b1eaf682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b1eaf682c_0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9b1eaf682c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a5841b7359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a5841b735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a5841b7359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a5841b735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a633492242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a633492242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e03a6348d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9e03a6348d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a633492242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a63349224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a5841b7359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a5841b735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a633492242_0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a633492242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a5841b7359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a5841b7359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a633492242_0_2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a633492242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a5841b7359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a5841b7359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89fb73ab2e_0_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89fb73ab2e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89fb73ab2e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89fb73ab2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89fb73ab2e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89fb73ab2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9fb73ab2e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89fb73ab2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89fb73ab2e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89fb73ab2e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a5a065e2d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9a5a065e2d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a5a065e2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9a5a065e2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a5a065e2d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9a5a065e2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7.jp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4.jpg"/><Relationship Id="rId5" Type="http://schemas.openxmlformats.org/officeDocument/2006/relationships/hyperlink" Target="https://setosa.io/ev/image-kernels/" TargetMode="External"/><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1143000" y="1033448"/>
            <a:ext cx="6858000" cy="828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Calibri"/>
              <a:buNone/>
            </a:pPr>
            <a:r>
              <a:rPr b="1" lang="es" sz="3000"/>
              <a:t>Transfer Learning for small datasets in Weed Identification</a:t>
            </a:r>
            <a:endParaRPr b="1" sz="3000"/>
          </a:p>
        </p:txBody>
      </p:sp>
      <p:sp>
        <p:nvSpPr>
          <p:cNvPr id="61" name="Google Shape;61;p14"/>
          <p:cNvSpPr txBox="1"/>
          <p:nvPr>
            <p:ph idx="1" type="subTitle"/>
          </p:nvPr>
        </p:nvSpPr>
        <p:spPr>
          <a:xfrm>
            <a:off x="1143000" y="4184778"/>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0"/>
              </a:spcAft>
              <a:buClr>
                <a:schemeClr val="dk1"/>
              </a:buClr>
              <a:buSzPts val="1800"/>
              <a:buNone/>
            </a:pPr>
            <a:r>
              <a:rPr lang="es"/>
              <a:t>Borja Espejo-García, PhD</a:t>
            </a:r>
            <a:endParaRPr/>
          </a:p>
        </p:txBody>
      </p:sp>
      <p:sp>
        <p:nvSpPr>
          <p:cNvPr id="62" name="Google Shape;62;p14"/>
          <p:cNvSpPr txBox="1"/>
          <p:nvPr/>
        </p:nvSpPr>
        <p:spPr>
          <a:xfrm>
            <a:off x="1143000" y="2652600"/>
            <a:ext cx="6858000" cy="10050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800"/>
              </a:spcBef>
              <a:spcAft>
                <a:spcPts val="0"/>
              </a:spcAft>
              <a:buClr>
                <a:srgbClr val="AEABAB"/>
              </a:buClr>
              <a:buSzPts val="1800"/>
              <a:buFont typeface="Arial"/>
              <a:buNone/>
            </a:pPr>
            <a:r>
              <a:rPr lang="es" sz="1800">
                <a:solidFill>
                  <a:srgbClr val="AEABAB"/>
                </a:solidFill>
                <a:latin typeface="Calibri"/>
                <a:ea typeface="Calibri"/>
                <a:cs typeface="Calibri"/>
                <a:sym typeface="Calibri"/>
              </a:rPr>
              <a:t>SmartDroplets</a:t>
            </a:r>
            <a:endParaRPr b="0" i="0" sz="1800" u="none" cap="none" strike="noStrike">
              <a:solidFill>
                <a:srgbClr val="AEABAB"/>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129" name="Google Shape;129;p23"/>
          <p:cNvSpPr/>
          <p:nvPr/>
        </p:nvSpPr>
        <p:spPr>
          <a:xfrm rot="-1742">
            <a:off x="5148425" y="2533711"/>
            <a:ext cx="5922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23"/>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23"/>
          <p:cNvSpPr/>
          <p:nvPr/>
        </p:nvSpPr>
        <p:spPr>
          <a:xfrm rot="-2179">
            <a:off x="742145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23"/>
          <p:cNvSpPr txBox="1"/>
          <p:nvPr/>
        </p:nvSpPr>
        <p:spPr>
          <a:xfrm>
            <a:off x="794067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133" name="Google Shape;133;p23"/>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(vi)</a:t>
            </a:r>
            <a:endParaRPr b="1"/>
          </a:p>
        </p:txBody>
      </p:sp>
      <p:sp>
        <p:nvSpPr>
          <p:cNvPr id="134" name="Google Shape;134;p23"/>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35" name="Google Shape;135;p23"/>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36" name="Google Shape;136;p23"/>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37" name="Google Shape;137;p23"/>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38" name="Google Shape;138;p23"/>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139" name="Google Shape;139;p23"/>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0" name="Google Shape;140;p23"/>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1" name="Google Shape;141;p23"/>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2" name="Google Shape;142;p23"/>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3" name="Google Shape;143;p23"/>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4" name="Google Shape;144;p23"/>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5" name="Google Shape;145;p23"/>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6" name="Google Shape;146;p23"/>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7" name="Google Shape;147;p23"/>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148" name="Google Shape;148;p23"/>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9" name="Google Shape;149;p23"/>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0" name="Google Shape;150;p23"/>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1" name="Google Shape;151;p23"/>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2" name="Google Shape;152;p23"/>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53" name="Google Shape;153;p23"/>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4" name="Google Shape;154;p23"/>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55" name="Google Shape;155;p23"/>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6" name="Google Shape;156;p23"/>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57" name="Google Shape;157;p23"/>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58" name="Google Shape;158;p23"/>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9" name="Google Shape;159;p23"/>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0" name="Google Shape;160;p23"/>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a:p>
            <a:pPr indent="0" lvl="0" marL="0" rtl="0" algn="ctr">
              <a:spcBef>
                <a:spcPts val="0"/>
              </a:spcBef>
              <a:spcAft>
                <a:spcPts val="0"/>
              </a:spcAft>
              <a:buNone/>
            </a:pPr>
            <a:r>
              <a:t/>
            </a:r>
            <a:endParaRPr/>
          </a:p>
        </p:txBody>
      </p:sp>
      <p:sp>
        <p:nvSpPr>
          <p:cNvPr id="161" name="Google Shape;161;p23"/>
          <p:cNvSpPr/>
          <p:nvPr/>
        </p:nvSpPr>
        <p:spPr>
          <a:xfrm>
            <a:off x="59608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2" name="Google Shape;162;p23"/>
          <p:cNvSpPr/>
          <p:nvPr/>
        </p:nvSpPr>
        <p:spPr>
          <a:xfrm>
            <a:off x="63964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3" name="Google Shape;163;p23"/>
          <p:cNvSpPr/>
          <p:nvPr/>
        </p:nvSpPr>
        <p:spPr>
          <a:xfrm>
            <a:off x="68320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4" name="Google Shape;164;p23"/>
          <p:cNvSpPr/>
          <p:nvPr/>
        </p:nvSpPr>
        <p:spPr>
          <a:xfrm>
            <a:off x="59608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5" name="Google Shape;165;p23"/>
          <p:cNvSpPr/>
          <p:nvPr/>
        </p:nvSpPr>
        <p:spPr>
          <a:xfrm>
            <a:off x="63964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166" name="Google Shape;166;p23"/>
          <p:cNvSpPr/>
          <p:nvPr/>
        </p:nvSpPr>
        <p:spPr>
          <a:xfrm>
            <a:off x="68320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7" name="Google Shape;167;p23"/>
          <p:cNvSpPr/>
          <p:nvPr/>
        </p:nvSpPr>
        <p:spPr>
          <a:xfrm>
            <a:off x="59608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8" name="Google Shape;168;p23"/>
          <p:cNvSpPr/>
          <p:nvPr/>
        </p:nvSpPr>
        <p:spPr>
          <a:xfrm>
            <a:off x="63964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9" name="Google Shape;169;p23"/>
          <p:cNvSpPr/>
          <p:nvPr/>
        </p:nvSpPr>
        <p:spPr>
          <a:xfrm>
            <a:off x="68320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0" name="Google Shape;170;p23"/>
          <p:cNvSpPr/>
          <p:nvPr/>
        </p:nvSpPr>
        <p:spPr>
          <a:xfrm>
            <a:off x="59608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1" name="Google Shape;171;p23"/>
          <p:cNvSpPr/>
          <p:nvPr/>
        </p:nvSpPr>
        <p:spPr>
          <a:xfrm>
            <a:off x="63964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2" name="Google Shape;172;p23"/>
          <p:cNvSpPr/>
          <p:nvPr/>
        </p:nvSpPr>
        <p:spPr>
          <a:xfrm>
            <a:off x="68320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3" name="Google Shape;173;p23"/>
          <p:cNvSpPr/>
          <p:nvPr/>
        </p:nvSpPr>
        <p:spPr>
          <a:xfrm>
            <a:off x="59608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4" name="Google Shape;174;p23"/>
          <p:cNvSpPr/>
          <p:nvPr/>
        </p:nvSpPr>
        <p:spPr>
          <a:xfrm>
            <a:off x="63964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75" name="Google Shape;175;p23"/>
          <p:cNvSpPr/>
          <p:nvPr/>
        </p:nvSpPr>
        <p:spPr>
          <a:xfrm>
            <a:off x="68320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6" name="Google Shape;176;p23"/>
          <p:cNvSpPr/>
          <p:nvPr/>
        </p:nvSpPr>
        <p:spPr>
          <a:xfrm>
            <a:off x="59608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7" name="Google Shape;177;p23"/>
          <p:cNvSpPr/>
          <p:nvPr/>
        </p:nvSpPr>
        <p:spPr>
          <a:xfrm>
            <a:off x="63964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8" name="Google Shape;178;p23"/>
          <p:cNvSpPr/>
          <p:nvPr/>
        </p:nvSpPr>
        <p:spPr>
          <a:xfrm>
            <a:off x="68320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9" name="Google Shape;179;p23"/>
          <p:cNvSpPr/>
          <p:nvPr/>
        </p:nvSpPr>
        <p:spPr>
          <a:xfrm>
            <a:off x="59608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80" name="Google Shape;180;p23"/>
          <p:cNvSpPr/>
          <p:nvPr/>
        </p:nvSpPr>
        <p:spPr>
          <a:xfrm>
            <a:off x="63964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1" name="Google Shape;181;p23"/>
          <p:cNvSpPr/>
          <p:nvPr/>
        </p:nvSpPr>
        <p:spPr>
          <a:xfrm>
            <a:off x="68320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2" name="Google Shape;182;p23"/>
          <p:cNvSpPr/>
          <p:nvPr/>
        </p:nvSpPr>
        <p:spPr>
          <a:xfrm>
            <a:off x="59608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3" name="Google Shape;183;p23"/>
          <p:cNvSpPr/>
          <p:nvPr/>
        </p:nvSpPr>
        <p:spPr>
          <a:xfrm>
            <a:off x="63964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184" name="Google Shape;184;p23"/>
          <p:cNvSpPr/>
          <p:nvPr/>
        </p:nvSpPr>
        <p:spPr>
          <a:xfrm>
            <a:off x="6832000" y="39382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5" name="Google Shape;185;p23"/>
          <p:cNvSpPr/>
          <p:nvPr/>
        </p:nvSpPr>
        <p:spPr>
          <a:xfrm>
            <a:off x="59608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6" name="Google Shape;186;p23"/>
          <p:cNvSpPr/>
          <p:nvPr/>
        </p:nvSpPr>
        <p:spPr>
          <a:xfrm>
            <a:off x="63964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7" name="Google Shape;187;p23"/>
          <p:cNvSpPr/>
          <p:nvPr/>
        </p:nvSpPr>
        <p:spPr>
          <a:xfrm>
            <a:off x="6832000" y="42867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88" name="Google Shape;188;p23"/>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189" name="Google Shape;189;p23"/>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190" name="Google Shape;190;p23"/>
          <p:cNvPicPr preferRelativeResize="0"/>
          <p:nvPr/>
        </p:nvPicPr>
        <p:blipFill rotWithShape="1">
          <a:blip r:embed="rId4">
            <a:alphaModFix/>
          </a:blip>
          <a:srcRect b="-19455" l="48149" r="-1031" t="-41731"/>
          <a:stretch/>
        </p:blipFill>
        <p:spPr>
          <a:xfrm flipH="1">
            <a:off x="4902313" y="878447"/>
            <a:ext cx="965600" cy="1177253"/>
          </a:xfrm>
          <a:prstGeom prst="rect">
            <a:avLst/>
          </a:prstGeom>
          <a:noFill/>
          <a:ln>
            <a:noFill/>
          </a:ln>
        </p:spPr>
      </p:pic>
      <p:pic>
        <p:nvPicPr>
          <p:cNvPr id="191" name="Google Shape;191;p23"/>
          <p:cNvPicPr preferRelativeResize="0"/>
          <p:nvPr/>
        </p:nvPicPr>
        <p:blipFill rotWithShape="1">
          <a:blip r:embed="rId4">
            <a:alphaModFix/>
          </a:blip>
          <a:srcRect b="-19455" l="48149" r="-1031" t="-41731"/>
          <a:stretch/>
        </p:blipFill>
        <p:spPr>
          <a:xfrm flipH="1">
            <a:off x="4953525" y="2448010"/>
            <a:ext cx="965600" cy="1177253"/>
          </a:xfrm>
          <a:prstGeom prst="rect">
            <a:avLst/>
          </a:prstGeom>
          <a:noFill/>
          <a:ln>
            <a:noFill/>
          </a:ln>
        </p:spPr>
      </p:pic>
      <p:pic>
        <p:nvPicPr>
          <p:cNvPr id="192" name="Google Shape;192;p23"/>
          <p:cNvPicPr preferRelativeResize="0"/>
          <p:nvPr/>
        </p:nvPicPr>
        <p:blipFill rotWithShape="1">
          <a:blip r:embed="rId4">
            <a:alphaModFix/>
          </a:blip>
          <a:srcRect b="-19455" l="48149" r="-1031" t="-41731"/>
          <a:stretch/>
        </p:blipFill>
        <p:spPr>
          <a:xfrm flipH="1">
            <a:off x="4961725" y="3489097"/>
            <a:ext cx="965600" cy="11772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nvSpPr>
        <p:spPr>
          <a:xfrm>
            <a:off x="58800" y="1086550"/>
            <a:ext cx="85947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b="1" lang="es" sz="2100"/>
              <a:t>Local Feature Extraction:</a:t>
            </a:r>
            <a:r>
              <a:rPr lang="es" sz="2100"/>
              <a:t> Excellent at capturing local dependencies and spatial hierarchies in image data.</a:t>
            </a:r>
            <a:endParaRPr sz="2100"/>
          </a:p>
          <a:p>
            <a:pPr indent="-361950" lvl="0" marL="457200" rtl="0" algn="l">
              <a:spcBef>
                <a:spcPts val="0"/>
              </a:spcBef>
              <a:spcAft>
                <a:spcPts val="0"/>
              </a:spcAft>
              <a:buSzPts val="2100"/>
              <a:buChar char="●"/>
            </a:pPr>
            <a:r>
              <a:rPr b="1" lang="es" sz="2100"/>
              <a:t>Parameter Efficiency:</a:t>
            </a:r>
            <a:r>
              <a:rPr lang="es" sz="2100"/>
              <a:t> Shared weights in convolutional layers make CNNs more parameter-efficient than fully connected networks.</a:t>
            </a:r>
            <a:endParaRPr sz="2100"/>
          </a:p>
          <a:p>
            <a:pPr indent="-361950" lvl="0" marL="457200" rtl="0" algn="l">
              <a:spcBef>
                <a:spcPts val="0"/>
              </a:spcBef>
              <a:spcAft>
                <a:spcPts val="0"/>
              </a:spcAft>
              <a:buSzPts val="2100"/>
              <a:buChar char="●"/>
            </a:pPr>
            <a:r>
              <a:rPr b="1" lang="es" sz="2100"/>
              <a:t>Translation Invariance:</a:t>
            </a:r>
            <a:r>
              <a:rPr lang="es" sz="2100"/>
              <a:t> Through pooling layers, they achieve some degree of translation invariance, making them robust to the location of features in the input.</a:t>
            </a:r>
            <a:endParaRPr sz="2100"/>
          </a:p>
          <a:p>
            <a:pPr indent="-361950" lvl="0" marL="457200" rtl="0" algn="l">
              <a:spcBef>
                <a:spcPts val="0"/>
              </a:spcBef>
              <a:spcAft>
                <a:spcPts val="0"/>
              </a:spcAft>
              <a:buSzPts val="2100"/>
              <a:buChar char="●"/>
            </a:pPr>
            <a:r>
              <a:rPr b="1" lang="es" sz="2100"/>
              <a:t>Well-suited for Image Data:</a:t>
            </a:r>
            <a:r>
              <a:rPr lang="es" sz="2100"/>
              <a:t> Particularly effective for tasks like image classification, object detection, and more.</a:t>
            </a:r>
            <a:endParaRPr sz="2100"/>
          </a:p>
          <a:p>
            <a:pPr indent="0" lvl="0" marL="0" rtl="0" algn="l">
              <a:spcBef>
                <a:spcPts val="0"/>
              </a:spcBef>
              <a:spcAft>
                <a:spcPts val="0"/>
              </a:spcAft>
              <a:buNone/>
            </a:pPr>
            <a:r>
              <a:t/>
            </a:r>
            <a:endParaRPr sz="2100"/>
          </a:p>
        </p:txBody>
      </p:sp>
      <p:sp>
        <p:nvSpPr>
          <p:cNvPr id="198" name="Google Shape;198;p24"/>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Advantages</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5"/>
          <p:cNvSpPr txBox="1"/>
          <p:nvPr/>
        </p:nvSpPr>
        <p:spPr>
          <a:xfrm>
            <a:off x="58800" y="1086550"/>
            <a:ext cx="85947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b="1" lang="es" sz="2100">
                <a:solidFill>
                  <a:schemeClr val="dk1"/>
                </a:solidFill>
              </a:rPr>
              <a:t>Limited Contextual Understanding</a:t>
            </a:r>
            <a:r>
              <a:rPr lang="es" sz="2100">
                <a:solidFill>
                  <a:schemeClr val="dk1"/>
                </a:solidFill>
              </a:rPr>
              <a:t>: Struggle with capturing global context or long-range dependencies without very deep architectures.</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Fixed-size Input</a:t>
            </a:r>
            <a:r>
              <a:rPr lang="es" sz="2100">
                <a:solidFill>
                  <a:schemeClr val="dk1"/>
                </a:solidFill>
              </a:rPr>
              <a:t>: Typically require a fixed-size input (e.g., images need to be resized).</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Invariance Limitation</a:t>
            </a:r>
            <a:r>
              <a:rPr lang="es" sz="2100">
                <a:solidFill>
                  <a:schemeClr val="dk1"/>
                </a:solidFill>
              </a:rPr>
              <a:t>: While translation invariance is a strength, it can be a limitation for tasks where the position of objects is crucial.</a:t>
            </a:r>
            <a:endParaRPr sz="2100">
              <a:solidFill>
                <a:schemeClr val="dk1"/>
              </a:solidFill>
            </a:endParaRPr>
          </a:p>
          <a:p>
            <a:pPr indent="0" lvl="0" marL="457200" rtl="0" algn="l">
              <a:spcBef>
                <a:spcPts val="0"/>
              </a:spcBef>
              <a:spcAft>
                <a:spcPts val="0"/>
              </a:spcAft>
              <a:buNone/>
            </a:pPr>
            <a:r>
              <a:t/>
            </a:r>
            <a:endParaRPr b="1" sz="2100">
              <a:solidFill>
                <a:schemeClr val="dk1"/>
              </a:solidFill>
            </a:endParaRPr>
          </a:p>
        </p:txBody>
      </p:sp>
      <p:sp>
        <p:nvSpPr>
          <p:cNvPr id="204" name="Google Shape;204;p25"/>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Disadvantages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nvSpPr>
        <p:spPr>
          <a:xfrm>
            <a:off x="58800" y="1086550"/>
            <a:ext cx="85947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s" sz="1800">
                <a:solidFill>
                  <a:schemeClr val="dk1"/>
                </a:solidFill>
              </a:rPr>
              <a:t>A </a:t>
            </a:r>
            <a:r>
              <a:rPr b="1" lang="es" sz="1800">
                <a:solidFill>
                  <a:schemeClr val="dk1"/>
                </a:solidFill>
              </a:rPr>
              <a:t>Transformer</a:t>
            </a:r>
            <a:r>
              <a:rPr lang="es" sz="1800">
                <a:solidFill>
                  <a:schemeClr val="dk1"/>
                </a:solidFill>
              </a:rPr>
              <a:t> is a category of </a:t>
            </a:r>
            <a:r>
              <a:rPr b="1" lang="es" sz="1800">
                <a:solidFill>
                  <a:schemeClr val="dk1"/>
                </a:solidFill>
              </a:rPr>
              <a:t>neural networks</a:t>
            </a:r>
            <a:r>
              <a:rPr lang="es" sz="1800">
                <a:solidFill>
                  <a:schemeClr val="dk1"/>
                </a:solidFill>
              </a:rPr>
              <a:t> that has proven highly effective for both natural language (initially) and images (computer vision).</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 sz="1800">
                <a:solidFill>
                  <a:schemeClr val="dk1"/>
                </a:solidFill>
              </a:rPr>
              <a:t>GPT-4</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b="1" sz="1800"/>
          </a:p>
        </p:txBody>
      </p:sp>
      <p:sp>
        <p:nvSpPr>
          <p:cNvPr id="210" name="Google Shape;210;p26"/>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in a Nutshell</a:t>
            </a:r>
            <a:endParaRPr b="1"/>
          </a:p>
        </p:txBody>
      </p:sp>
      <p:pic>
        <p:nvPicPr>
          <p:cNvPr id="211" name="Google Shape;211;p26"/>
          <p:cNvPicPr preferRelativeResize="0"/>
          <p:nvPr/>
        </p:nvPicPr>
        <p:blipFill>
          <a:blip r:embed="rId3">
            <a:alphaModFix/>
          </a:blip>
          <a:stretch>
            <a:fillRect/>
          </a:stretch>
        </p:blipFill>
        <p:spPr>
          <a:xfrm rot="-2">
            <a:off x="753475" y="2171200"/>
            <a:ext cx="1903925" cy="2687549"/>
          </a:xfrm>
          <a:prstGeom prst="rect">
            <a:avLst/>
          </a:prstGeom>
          <a:noFill/>
          <a:ln>
            <a:noFill/>
          </a:ln>
        </p:spPr>
      </p:pic>
      <p:sp>
        <p:nvSpPr>
          <p:cNvPr id="212" name="Google Shape;212;p26"/>
          <p:cNvSpPr txBox="1"/>
          <p:nvPr/>
        </p:nvSpPr>
        <p:spPr>
          <a:xfrm>
            <a:off x="3034500" y="191175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I prefer PyTorch, but my friend prefers Tensorflow</a:t>
            </a:r>
            <a:endParaRPr sz="1800">
              <a:solidFill>
                <a:schemeClr val="dk2"/>
              </a:solidFill>
            </a:endParaRPr>
          </a:p>
        </p:txBody>
      </p:sp>
      <p:sp>
        <p:nvSpPr>
          <p:cNvPr id="213" name="Google Shape;213;p26"/>
          <p:cNvSpPr/>
          <p:nvPr/>
        </p:nvSpPr>
        <p:spPr>
          <a:xfrm rot="5400000">
            <a:off x="5194125" y="24135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6"/>
          <p:cNvSpPr txBox="1"/>
          <p:nvPr/>
        </p:nvSpPr>
        <p:spPr>
          <a:xfrm>
            <a:off x="2983350" y="275570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6AA84F"/>
                </a:solidFill>
              </a:rPr>
              <a:t>I</a:t>
            </a:r>
            <a:r>
              <a:rPr lang="es" sz="1800">
                <a:solidFill>
                  <a:schemeClr val="dk2"/>
                </a:solidFill>
              </a:rPr>
              <a:t> prefer </a:t>
            </a:r>
            <a:r>
              <a:rPr b="1" lang="es" sz="1800">
                <a:solidFill>
                  <a:srgbClr val="6AA84F"/>
                </a:solidFill>
              </a:rPr>
              <a:t>PyTorch</a:t>
            </a:r>
            <a:r>
              <a:rPr lang="es" sz="1800">
                <a:solidFill>
                  <a:schemeClr val="dk2"/>
                </a:solidFill>
              </a:rPr>
              <a:t>, but </a:t>
            </a:r>
            <a:r>
              <a:rPr b="1" lang="es" sz="1800">
                <a:solidFill>
                  <a:srgbClr val="FF00FF"/>
                </a:solidFill>
              </a:rPr>
              <a:t>my friend</a:t>
            </a:r>
            <a:r>
              <a:rPr lang="es" sz="1800">
                <a:solidFill>
                  <a:schemeClr val="dk2"/>
                </a:solidFill>
              </a:rPr>
              <a:t> prefers </a:t>
            </a:r>
            <a:r>
              <a:rPr b="1" lang="es" sz="1800">
                <a:solidFill>
                  <a:srgbClr val="FF00FF"/>
                </a:solidFill>
              </a:rPr>
              <a:t>Tensorflow</a:t>
            </a:r>
            <a:endParaRPr b="1" sz="1800">
              <a:solidFill>
                <a:srgbClr val="FF00FF"/>
              </a:solidFill>
            </a:endParaRPr>
          </a:p>
        </p:txBody>
      </p:sp>
      <p:cxnSp>
        <p:nvCxnSpPr>
          <p:cNvPr id="215" name="Google Shape;215;p26"/>
          <p:cNvCxnSpPr/>
          <p:nvPr/>
        </p:nvCxnSpPr>
        <p:spPr>
          <a:xfrm flipH="1">
            <a:off x="4572050" y="3586600"/>
            <a:ext cx="9900" cy="1387200"/>
          </a:xfrm>
          <a:prstGeom prst="straightConnector1">
            <a:avLst/>
          </a:prstGeom>
          <a:noFill/>
          <a:ln cap="flat" cmpd="sng" w="9525">
            <a:solidFill>
              <a:schemeClr val="dk2"/>
            </a:solidFill>
            <a:prstDash val="solid"/>
            <a:round/>
            <a:headEnd len="med" w="med" type="none"/>
            <a:tailEnd len="med" w="med" type="none"/>
          </a:ln>
        </p:spPr>
      </p:cxnSp>
      <p:cxnSp>
        <p:nvCxnSpPr>
          <p:cNvPr id="216" name="Google Shape;216;p26"/>
          <p:cNvCxnSpPr/>
          <p:nvPr/>
        </p:nvCxnSpPr>
        <p:spPr>
          <a:xfrm>
            <a:off x="4578300" y="4961025"/>
            <a:ext cx="2349900" cy="0"/>
          </a:xfrm>
          <a:prstGeom prst="straightConnector1">
            <a:avLst/>
          </a:prstGeom>
          <a:noFill/>
          <a:ln cap="flat" cmpd="sng" w="9525">
            <a:solidFill>
              <a:schemeClr val="dk2"/>
            </a:solidFill>
            <a:prstDash val="solid"/>
            <a:round/>
            <a:headEnd len="med" w="med" type="none"/>
            <a:tailEnd len="med" w="med" type="none"/>
          </a:ln>
        </p:spPr>
      </p:cxnSp>
      <p:sp>
        <p:nvSpPr>
          <p:cNvPr id="217" name="Google Shape;217;p26"/>
          <p:cNvSpPr txBox="1"/>
          <p:nvPr/>
        </p:nvSpPr>
        <p:spPr>
          <a:xfrm>
            <a:off x="4612425" y="3747450"/>
            <a:ext cx="2379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I</a:t>
            </a:r>
            <a:r>
              <a:rPr lang="es" sz="1800">
                <a:solidFill>
                  <a:schemeClr val="dk2"/>
                </a:solidFill>
              </a:rPr>
              <a:t> </a:t>
            </a:r>
            <a:endParaRPr b="1" sz="1800">
              <a:solidFill>
                <a:srgbClr val="FF00FF"/>
              </a:solidFill>
            </a:endParaRPr>
          </a:p>
        </p:txBody>
      </p:sp>
      <p:sp>
        <p:nvSpPr>
          <p:cNvPr id="218" name="Google Shape;218;p26"/>
          <p:cNvSpPr txBox="1"/>
          <p:nvPr/>
        </p:nvSpPr>
        <p:spPr>
          <a:xfrm>
            <a:off x="4651100" y="3651800"/>
            <a:ext cx="8385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PyTorch</a:t>
            </a:r>
            <a:r>
              <a:rPr lang="es" sz="1300">
                <a:solidFill>
                  <a:schemeClr val="dk2"/>
                </a:solidFill>
              </a:rPr>
              <a:t> </a:t>
            </a:r>
            <a:endParaRPr b="1" sz="1300">
              <a:solidFill>
                <a:srgbClr val="FF00FF"/>
              </a:solidFill>
            </a:endParaRPr>
          </a:p>
        </p:txBody>
      </p:sp>
      <p:sp>
        <p:nvSpPr>
          <p:cNvPr id="219" name="Google Shape;219;p26"/>
          <p:cNvSpPr txBox="1"/>
          <p:nvPr/>
        </p:nvSpPr>
        <p:spPr>
          <a:xfrm>
            <a:off x="5280425" y="4382613"/>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F00FF"/>
                </a:solidFill>
              </a:rPr>
              <a:t>my friend</a:t>
            </a:r>
            <a:endParaRPr b="1" sz="900">
              <a:solidFill>
                <a:srgbClr val="FF00FF"/>
              </a:solidFill>
            </a:endParaRPr>
          </a:p>
        </p:txBody>
      </p:sp>
      <p:sp>
        <p:nvSpPr>
          <p:cNvPr id="220" name="Google Shape;220;p26"/>
          <p:cNvSpPr txBox="1"/>
          <p:nvPr/>
        </p:nvSpPr>
        <p:spPr>
          <a:xfrm>
            <a:off x="5675750" y="4558450"/>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FF00FF"/>
                </a:solidFill>
              </a:rPr>
              <a:t>Tensorflow</a:t>
            </a:r>
            <a:endParaRPr b="1" sz="900">
              <a:solidFill>
                <a:srgbClr val="FF00FF"/>
              </a:solidFill>
            </a:endParaRPr>
          </a:p>
        </p:txBody>
      </p:sp>
      <p:sp>
        <p:nvSpPr>
          <p:cNvPr id="221" name="Google Shape;221;p26"/>
          <p:cNvSpPr/>
          <p:nvPr/>
        </p:nvSpPr>
        <p:spPr>
          <a:xfrm rot="5400000">
            <a:off x="5194125" y="32112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7"/>
          <p:cNvSpPr txBox="1"/>
          <p:nvPr/>
        </p:nvSpPr>
        <p:spPr>
          <a:xfrm>
            <a:off x="58800" y="1086550"/>
            <a:ext cx="8594700" cy="42252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Global Context:</a:t>
            </a:r>
            <a:r>
              <a:rPr lang="es" sz="2100"/>
              <a:t> Excel at capturing </a:t>
            </a:r>
            <a:r>
              <a:rPr b="1" lang="es" sz="2100"/>
              <a:t>long-range dependencies</a:t>
            </a:r>
            <a:r>
              <a:rPr lang="es" sz="2100"/>
              <a:t> and global context, thanks to the self-attention mechanism.</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361950" lvl="0" marL="457200" rtl="0" algn="l">
              <a:lnSpc>
                <a:spcPct val="115000"/>
              </a:lnSpc>
              <a:spcBef>
                <a:spcPts val="0"/>
              </a:spcBef>
              <a:spcAft>
                <a:spcPts val="0"/>
              </a:spcAft>
              <a:buSzPts val="2100"/>
              <a:buChar char="●"/>
            </a:pPr>
            <a:r>
              <a:rPr b="1" lang="es" sz="2100"/>
              <a:t>Parallelization</a:t>
            </a:r>
            <a:r>
              <a:rPr lang="es" sz="2100"/>
              <a:t>: The architecture allows for more parallelization during training than RNNs and some forms of CNNs, speeding up training on large datasets.</a:t>
            </a:r>
            <a:endParaRPr sz="2100"/>
          </a:p>
          <a:p>
            <a:pPr indent="-361950" lvl="0" marL="457200" rtl="0" algn="l">
              <a:lnSpc>
                <a:spcPct val="115000"/>
              </a:lnSpc>
              <a:spcBef>
                <a:spcPts val="0"/>
              </a:spcBef>
              <a:spcAft>
                <a:spcPts val="0"/>
              </a:spcAft>
              <a:buSzPts val="2100"/>
              <a:buChar char="●"/>
            </a:pPr>
            <a:r>
              <a:rPr b="1" lang="es" sz="2100"/>
              <a:t>State-of-the-Art Performance</a:t>
            </a:r>
            <a:r>
              <a:rPr lang="es" sz="2100"/>
              <a:t>: In both NLP and Computer Vision, Transformers have set new benchmarks in various tasks.</a:t>
            </a:r>
            <a:endParaRPr sz="2100"/>
          </a:p>
          <a:p>
            <a:pPr indent="0" lvl="0" marL="0" rtl="0" algn="l">
              <a:lnSpc>
                <a:spcPct val="115000"/>
              </a:lnSpc>
              <a:spcBef>
                <a:spcPts val="0"/>
              </a:spcBef>
              <a:spcAft>
                <a:spcPts val="0"/>
              </a:spcAft>
              <a:buNone/>
            </a:pPr>
            <a:r>
              <a:t/>
            </a:r>
            <a:endParaRPr sz="2100"/>
          </a:p>
        </p:txBody>
      </p:sp>
      <p:sp>
        <p:nvSpPr>
          <p:cNvPr id="227" name="Google Shape;227;p27"/>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Advantages</a:t>
            </a:r>
            <a:endParaRPr b="1"/>
          </a:p>
        </p:txBody>
      </p:sp>
      <p:pic>
        <p:nvPicPr>
          <p:cNvPr id="228" name="Google Shape;228;p27"/>
          <p:cNvPicPr preferRelativeResize="0"/>
          <p:nvPr/>
        </p:nvPicPr>
        <p:blipFill>
          <a:blip r:embed="rId3">
            <a:alphaModFix/>
          </a:blip>
          <a:stretch>
            <a:fillRect/>
          </a:stretch>
        </p:blipFill>
        <p:spPr>
          <a:xfrm>
            <a:off x="3551350" y="1908926"/>
            <a:ext cx="1089475" cy="1089922"/>
          </a:xfrm>
          <a:prstGeom prst="rect">
            <a:avLst/>
          </a:prstGeom>
          <a:noFill/>
          <a:ln>
            <a:noFill/>
          </a:ln>
        </p:spPr>
      </p:pic>
      <p:sp>
        <p:nvSpPr>
          <p:cNvPr id="229" name="Google Shape;229;p27"/>
          <p:cNvSpPr/>
          <p:nvPr/>
        </p:nvSpPr>
        <p:spPr>
          <a:xfrm>
            <a:off x="3551350" y="1908926"/>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7"/>
          <p:cNvSpPr/>
          <p:nvPr/>
        </p:nvSpPr>
        <p:spPr>
          <a:xfrm>
            <a:off x="4298634" y="2674949"/>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8"/>
          <p:cNvSpPr txBox="1"/>
          <p:nvPr/>
        </p:nvSpPr>
        <p:spPr>
          <a:xfrm>
            <a:off x="58800" y="1086550"/>
            <a:ext cx="8594700" cy="27384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Computational Intensity</a:t>
            </a:r>
            <a:r>
              <a:rPr lang="es" sz="2100"/>
              <a:t>: The self-attention mechanism can be computationally intensive, especially for long sequences.</a:t>
            </a:r>
            <a:endParaRPr sz="2100"/>
          </a:p>
          <a:p>
            <a:pPr indent="-361950" lvl="0" marL="457200" rtl="0" algn="l">
              <a:lnSpc>
                <a:spcPct val="115000"/>
              </a:lnSpc>
              <a:spcBef>
                <a:spcPts val="0"/>
              </a:spcBef>
              <a:spcAft>
                <a:spcPts val="0"/>
              </a:spcAft>
              <a:buSzPts val="2100"/>
              <a:buChar char="●"/>
            </a:pPr>
            <a:r>
              <a:rPr b="1" lang="es" sz="2100"/>
              <a:t>Data Hungry</a:t>
            </a:r>
            <a:r>
              <a:rPr lang="es" sz="2100"/>
              <a:t>: Typically require large amounts of training data to perform well.</a:t>
            </a:r>
            <a:endParaRPr sz="2100"/>
          </a:p>
          <a:p>
            <a:pPr indent="-361950" lvl="0" marL="457200" rtl="0" algn="l">
              <a:lnSpc>
                <a:spcPct val="115000"/>
              </a:lnSpc>
              <a:spcBef>
                <a:spcPts val="0"/>
              </a:spcBef>
              <a:spcAft>
                <a:spcPts val="0"/>
              </a:spcAft>
              <a:buSzPts val="2100"/>
              <a:buChar char="●"/>
            </a:pPr>
            <a:r>
              <a:rPr b="1" lang="es" sz="2100"/>
              <a:t>Lack of Inductive Biases</a:t>
            </a:r>
            <a:r>
              <a:rPr lang="es" sz="2100"/>
              <a:t>: Unlike CNNs, they do not have built-in assumptions about data (like spatial hierarchies), which can be a downside for certain types of structured data.</a:t>
            </a:r>
            <a:endParaRPr sz="2100"/>
          </a:p>
        </p:txBody>
      </p:sp>
      <p:sp>
        <p:nvSpPr>
          <p:cNvPr id="236" name="Google Shape;236;p28"/>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Disadvantages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9"/>
          <p:cNvSpPr txBox="1"/>
          <p:nvPr/>
        </p:nvSpPr>
        <p:spPr>
          <a:xfrm>
            <a:off x="58800" y="1086550"/>
            <a:ext cx="8594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100"/>
          </a:p>
        </p:txBody>
      </p:sp>
      <p:pic>
        <p:nvPicPr>
          <p:cNvPr id="242" name="Google Shape;242;p29"/>
          <p:cNvPicPr preferRelativeResize="0"/>
          <p:nvPr/>
        </p:nvPicPr>
        <p:blipFill>
          <a:blip r:embed="rId3">
            <a:alphaModFix/>
          </a:blip>
          <a:stretch>
            <a:fillRect/>
          </a:stretch>
        </p:blipFill>
        <p:spPr>
          <a:xfrm>
            <a:off x="58800" y="44050"/>
            <a:ext cx="9144000" cy="5143500"/>
          </a:xfrm>
          <a:prstGeom prst="rect">
            <a:avLst/>
          </a:prstGeom>
          <a:noFill/>
          <a:ln>
            <a:noFill/>
          </a:ln>
        </p:spPr>
      </p:pic>
      <p:sp>
        <p:nvSpPr>
          <p:cNvPr id="243" name="Google Shape;243;p29"/>
          <p:cNvSpPr/>
          <p:nvPr/>
        </p:nvSpPr>
        <p:spPr>
          <a:xfrm>
            <a:off x="3621825" y="4610050"/>
            <a:ext cx="4854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29"/>
          <p:cNvSpPr/>
          <p:nvPr/>
        </p:nvSpPr>
        <p:spPr>
          <a:xfrm>
            <a:off x="6858175" y="4610050"/>
            <a:ext cx="4854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9"/>
          <p:cNvSpPr/>
          <p:nvPr/>
        </p:nvSpPr>
        <p:spPr>
          <a:xfrm>
            <a:off x="5483350" y="1594450"/>
            <a:ext cx="2520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9"/>
          <p:cNvSpPr/>
          <p:nvPr/>
        </p:nvSpPr>
        <p:spPr>
          <a:xfrm>
            <a:off x="5735350" y="1594450"/>
            <a:ext cx="2520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nvSpPr>
        <p:spPr>
          <a:xfrm>
            <a:off x="58800" y="1086550"/>
            <a:ext cx="85947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s" sz="2100">
                <a:solidFill>
                  <a:schemeClr val="dk1"/>
                </a:solidFill>
              </a:rPr>
              <a:t>Transfer learning is a </a:t>
            </a:r>
            <a:r>
              <a:rPr b="1" lang="es" sz="2100">
                <a:solidFill>
                  <a:schemeClr val="dk1"/>
                </a:solidFill>
              </a:rPr>
              <a:t>technique</a:t>
            </a:r>
            <a:r>
              <a:rPr lang="es" sz="2100">
                <a:solidFill>
                  <a:schemeClr val="dk1"/>
                </a:solidFill>
              </a:rPr>
              <a:t> in the field of deep learning that involves taking a </a:t>
            </a:r>
            <a:r>
              <a:rPr b="1" lang="es" sz="2100">
                <a:solidFill>
                  <a:schemeClr val="dk1"/>
                </a:solidFill>
              </a:rPr>
              <a:t>pre-trained neural network</a:t>
            </a:r>
            <a:r>
              <a:rPr lang="es" sz="2100">
                <a:solidFill>
                  <a:schemeClr val="dk1"/>
                </a:solidFill>
              </a:rPr>
              <a:t> and </a:t>
            </a:r>
            <a:r>
              <a:rPr b="1" lang="es" sz="2100">
                <a:solidFill>
                  <a:schemeClr val="dk1"/>
                </a:solidFill>
              </a:rPr>
              <a:t>adapting</a:t>
            </a:r>
            <a:r>
              <a:rPr lang="es" sz="2100">
                <a:solidFill>
                  <a:schemeClr val="dk1"/>
                </a:solidFill>
              </a:rPr>
              <a:t> it to a new, but similar, problem.</a:t>
            </a:r>
            <a:r>
              <a:rPr lang="es" sz="2100">
                <a:solidFill>
                  <a:schemeClr val="dk1"/>
                </a:solidFill>
              </a:rPr>
              <a:t>Essentially, it l</a:t>
            </a:r>
            <a:r>
              <a:rPr b="1" lang="es" sz="2100">
                <a:solidFill>
                  <a:schemeClr val="dk1"/>
                </a:solidFill>
              </a:rPr>
              <a:t>everages the knowledge</a:t>
            </a:r>
            <a:r>
              <a:rPr lang="es" sz="2100">
                <a:solidFill>
                  <a:schemeClr val="dk1"/>
                </a:solidFill>
              </a:rPr>
              <a:t> a model has learned from one task to improve learning in another task.</a:t>
            </a:r>
            <a:r>
              <a:rPr lang="es" sz="2100">
                <a:solidFill>
                  <a:schemeClr val="dk1"/>
                </a:solidFill>
              </a:rPr>
              <a:t>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91440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lang="es" sz="2100">
                <a:solidFill>
                  <a:schemeClr val="dk1"/>
                </a:solidFill>
              </a:rPr>
              <a:t>This approach is particularly beneficial when you have a </a:t>
            </a:r>
            <a:r>
              <a:rPr b="1" lang="es" sz="2100">
                <a:solidFill>
                  <a:schemeClr val="dk1"/>
                </a:solidFill>
              </a:rPr>
              <a:t>limited amount of data</a:t>
            </a:r>
            <a:r>
              <a:rPr lang="es" sz="2100">
                <a:solidFill>
                  <a:schemeClr val="dk1"/>
                </a:solidFill>
              </a:rPr>
              <a:t> for the new task or when training a large model from scratch is computationally expensive.</a:t>
            </a:r>
            <a:endParaRPr sz="2100">
              <a:solidFill>
                <a:schemeClr val="dk1"/>
              </a:solidFill>
            </a:endParaRPr>
          </a:p>
        </p:txBody>
      </p:sp>
      <p:sp>
        <p:nvSpPr>
          <p:cNvPr id="252" name="Google Shape;252;p30"/>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Concept</a:t>
            </a:r>
            <a:endParaRPr b="1"/>
          </a:p>
        </p:txBody>
      </p:sp>
      <p:pic>
        <p:nvPicPr>
          <p:cNvPr descr="Getting started with PyTorch. Deep Learning and Artificial… | by Navaneeth  Dinesh | Medium" id="253" name="Google Shape;253;p30"/>
          <p:cNvPicPr preferRelativeResize="0"/>
          <p:nvPr/>
        </p:nvPicPr>
        <p:blipFill>
          <a:blip r:embed="rId3">
            <a:alphaModFix/>
          </a:blip>
          <a:stretch>
            <a:fillRect/>
          </a:stretch>
        </p:blipFill>
        <p:spPr>
          <a:xfrm>
            <a:off x="468575" y="3084475"/>
            <a:ext cx="1117775" cy="725850"/>
          </a:xfrm>
          <a:prstGeom prst="rect">
            <a:avLst/>
          </a:prstGeom>
          <a:noFill/>
          <a:ln>
            <a:noFill/>
          </a:ln>
        </p:spPr>
      </p:pic>
      <p:pic>
        <p:nvPicPr>
          <p:cNvPr id="254" name="Google Shape;254;p30"/>
          <p:cNvPicPr preferRelativeResize="0"/>
          <p:nvPr/>
        </p:nvPicPr>
        <p:blipFill>
          <a:blip r:embed="rId4">
            <a:alphaModFix/>
          </a:blip>
          <a:stretch>
            <a:fillRect/>
          </a:stretch>
        </p:blipFill>
        <p:spPr>
          <a:xfrm>
            <a:off x="2193450" y="2968826"/>
            <a:ext cx="1065546" cy="887975"/>
          </a:xfrm>
          <a:prstGeom prst="rect">
            <a:avLst/>
          </a:prstGeom>
          <a:noFill/>
          <a:ln>
            <a:noFill/>
          </a:ln>
        </p:spPr>
      </p:pic>
      <p:sp>
        <p:nvSpPr>
          <p:cNvPr id="255" name="Google Shape;255;p30"/>
          <p:cNvSpPr/>
          <p:nvPr/>
        </p:nvSpPr>
        <p:spPr>
          <a:xfrm>
            <a:off x="1644525" y="3261425"/>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6" name="Google Shape;256;p30"/>
          <p:cNvPicPr preferRelativeResize="0"/>
          <p:nvPr/>
        </p:nvPicPr>
        <p:blipFill>
          <a:blip r:embed="rId5">
            <a:alphaModFix/>
          </a:blip>
          <a:stretch>
            <a:fillRect/>
          </a:stretch>
        </p:blipFill>
        <p:spPr>
          <a:xfrm>
            <a:off x="7435825" y="2840873"/>
            <a:ext cx="1117775" cy="1117775"/>
          </a:xfrm>
          <a:prstGeom prst="rect">
            <a:avLst/>
          </a:prstGeom>
          <a:noFill/>
          <a:ln>
            <a:noFill/>
          </a:ln>
        </p:spPr>
      </p:pic>
      <p:pic>
        <p:nvPicPr>
          <p:cNvPr id="257" name="Google Shape;257;p30"/>
          <p:cNvPicPr preferRelativeResize="0"/>
          <p:nvPr/>
        </p:nvPicPr>
        <p:blipFill>
          <a:blip r:embed="rId6">
            <a:alphaModFix/>
          </a:blip>
          <a:stretch>
            <a:fillRect/>
          </a:stretch>
        </p:blipFill>
        <p:spPr>
          <a:xfrm>
            <a:off x="5872275" y="2853925"/>
            <a:ext cx="1091676" cy="1091676"/>
          </a:xfrm>
          <a:prstGeom prst="rect">
            <a:avLst/>
          </a:prstGeom>
          <a:noFill/>
          <a:ln>
            <a:noFill/>
          </a:ln>
        </p:spPr>
      </p:pic>
      <p:pic>
        <p:nvPicPr>
          <p:cNvPr id="258" name="Google Shape;258;p30"/>
          <p:cNvPicPr preferRelativeResize="0"/>
          <p:nvPr/>
        </p:nvPicPr>
        <p:blipFill>
          <a:blip r:embed="rId7">
            <a:alphaModFix/>
          </a:blip>
          <a:stretch>
            <a:fillRect/>
          </a:stretch>
        </p:blipFill>
        <p:spPr>
          <a:xfrm>
            <a:off x="4399500" y="2866988"/>
            <a:ext cx="1065549" cy="1065549"/>
          </a:xfrm>
          <a:prstGeom prst="rect">
            <a:avLst/>
          </a:prstGeom>
          <a:noFill/>
          <a:ln>
            <a:noFill/>
          </a:ln>
        </p:spPr>
      </p:pic>
      <p:sp>
        <p:nvSpPr>
          <p:cNvPr id="259" name="Google Shape;259;p30"/>
          <p:cNvSpPr/>
          <p:nvPr/>
        </p:nvSpPr>
        <p:spPr>
          <a:xfrm>
            <a:off x="5266550"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30"/>
          <p:cNvSpPr/>
          <p:nvPr/>
        </p:nvSpPr>
        <p:spPr>
          <a:xfrm>
            <a:off x="7046525"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1"/>
          <p:cNvSpPr txBox="1"/>
          <p:nvPr/>
        </p:nvSpPr>
        <p:spPr>
          <a:xfrm>
            <a:off x="58800" y="1086550"/>
            <a:ext cx="85947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rPr>
              <a:t>Pre-Trained Model</a:t>
            </a:r>
            <a:r>
              <a:rPr lang="es" sz="2000">
                <a:solidFill>
                  <a:schemeClr val="dk1"/>
                </a:solidFill>
              </a:rPr>
              <a:t>: Transfer learning typically begins with a model that has been pre-trained on a large dataset. </a:t>
            </a:r>
            <a:r>
              <a:rPr lang="es" sz="2000">
                <a:solidFill>
                  <a:schemeClr val="dk1"/>
                </a:solidFill>
              </a:rPr>
              <a:t>The pre-trained model has already learned to identify certain features (like edges, textures, etc., in the case of images). These learned features can be relevant to new but similar problems. </a:t>
            </a:r>
            <a:r>
              <a:rPr b="1" lang="es" sz="2000">
                <a:solidFill>
                  <a:schemeClr val="dk1"/>
                </a:solidFill>
              </a:rPr>
              <a:t>Strategies</a:t>
            </a:r>
            <a:r>
              <a:rPr lang="es" sz="2000">
                <a:solidFill>
                  <a:schemeClr val="dk1"/>
                </a:solidFill>
              </a:rPr>
              <a:t>:</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Feature Extractor:</a:t>
            </a:r>
            <a:r>
              <a:rPr lang="es" sz="2000">
                <a:solidFill>
                  <a:schemeClr val="dk1"/>
                </a:solidFill>
              </a:rPr>
              <a:t> Use the pre-trained model as a feature extractor. The final layers of the model are replaced with new ones tailored to the new task, and only these new layers are trained.</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Fine-Tuning Pre-Trained Layers:</a:t>
            </a:r>
            <a:r>
              <a:rPr lang="es" sz="2000">
                <a:solidFill>
                  <a:schemeClr val="dk1"/>
                </a:solidFill>
              </a:rPr>
              <a:t> After replacing the final layers, you can continue training (fine-tuning) some or all of the pre-trained layers along with the new layers to slightly adjust its learned features.</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266" name="Google Shape;266;p31"/>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How it works</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2"/>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32"/>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32"/>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32"/>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32"/>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32"/>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Cat</a:t>
            </a:r>
            <a:endParaRPr/>
          </a:p>
        </p:txBody>
      </p:sp>
      <p:sp>
        <p:nvSpPr>
          <p:cNvPr id="277" name="Google Shape;277;p32"/>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278" name="Google Shape;278;p32"/>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79" name="Google Shape;279;p32"/>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0" name="Google Shape;280;p32"/>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1" name="Google Shape;281;p32"/>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2" name="Google Shape;282;p32"/>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283" name="Google Shape;283;p32"/>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4" name="Google Shape;284;p32"/>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5" name="Google Shape;285;p32"/>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6" name="Google Shape;286;p32"/>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7" name="Google Shape;287;p32"/>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8" name="Google Shape;288;p32"/>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89" name="Google Shape;289;p32"/>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0" name="Google Shape;290;p32"/>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1" name="Google Shape;291;p32"/>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292" name="Google Shape;292;p32"/>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3" name="Google Shape;293;p32"/>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4" name="Google Shape;294;p32"/>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5" name="Google Shape;295;p32"/>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6" name="Google Shape;296;p32"/>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297" name="Google Shape;297;p32"/>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8" name="Google Shape;298;p32"/>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299" name="Google Shape;299;p32"/>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0" name="Google Shape;300;p32"/>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01" name="Google Shape;301;p32"/>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02" name="Google Shape;302;p32"/>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3" name="Google Shape;303;p32"/>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4" name="Google Shape;304;p32"/>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05" name="Google Shape;305;p32"/>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6" name="Google Shape;306;p32"/>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7" name="Google Shape;307;p32"/>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8" name="Google Shape;308;p32"/>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9" name="Google Shape;309;p32"/>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10" name="Google Shape;310;p32"/>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1" name="Google Shape;311;p32"/>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2" name="Google Shape;312;p32"/>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3" name="Google Shape;313;p32"/>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4" name="Google Shape;314;p32"/>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5" name="Google Shape;315;p32"/>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6" name="Google Shape;316;p32"/>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7" name="Google Shape;317;p32"/>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8" name="Google Shape;318;p32"/>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19" name="Google Shape;319;p32"/>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0" name="Google Shape;320;p32"/>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1" name="Google Shape;321;p32"/>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2" name="Google Shape;322;p32"/>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3" name="Google Shape;323;p32"/>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24" name="Google Shape;324;p32"/>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5" name="Google Shape;325;p32"/>
          <p:cNvSpPr/>
          <p:nvPr/>
        </p:nvSpPr>
        <p:spPr>
          <a:xfrm>
            <a:off x="63068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6" name="Google Shape;326;p32"/>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7" name="Google Shape;327;p32"/>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328" name="Google Shape;328;p32"/>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9" name="Google Shape;329;p32"/>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0" name="Google Shape;330;p32"/>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1" name="Google Shape;331;p32"/>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32" name="Google Shape;332;p32"/>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333" name="Google Shape;333;p32"/>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334" name="Google Shape;334;p32"/>
          <p:cNvPicPr preferRelativeResize="0"/>
          <p:nvPr/>
        </p:nvPicPr>
        <p:blipFill>
          <a:blip r:embed="rId3">
            <a:alphaModFix/>
          </a:blip>
          <a:stretch>
            <a:fillRect/>
          </a:stretch>
        </p:blipFill>
        <p:spPr>
          <a:xfrm>
            <a:off x="479200" y="1377113"/>
            <a:ext cx="2389276" cy="2389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25400" lvl="0" marL="520700" rtl="0" algn="l">
              <a:spcBef>
                <a:spcPts val="400"/>
              </a:spcBef>
              <a:spcAft>
                <a:spcPts val="0"/>
              </a:spcAft>
              <a:buClr>
                <a:schemeClr val="dk1"/>
              </a:buClr>
              <a:buSzPts val="1100"/>
              <a:buFont typeface="Arial"/>
              <a:buNone/>
            </a:pPr>
            <a:r>
              <a:rPr b="1" lang="es" sz="2400">
                <a:solidFill>
                  <a:srgbClr val="000000"/>
                </a:solidFill>
              </a:rPr>
              <a:t>-	13.00-13.20:</a:t>
            </a:r>
            <a:r>
              <a:rPr lang="es" sz="2400">
                <a:solidFill>
                  <a:srgbClr val="000000"/>
                </a:solidFill>
              </a:rPr>
              <a:t> CNNs &amp; Transformers Recap.</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	13.20-13:35:</a:t>
            </a:r>
            <a:r>
              <a:rPr lang="es" sz="2400">
                <a:solidFill>
                  <a:srgbClr val="000000"/>
                </a:solidFill>
              </a:rPr>
              <a:t> Transfer Learning.</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	13.35-13:55:</a:t>
            </a:r>
            <a:r>
              <a:rPr lang="es" sz="2400">
                <a:solidFill>
                  <a:srgbClr val="000000"/>
                </a:solidFill>
              </a:rPr>
              <a:t> Practice I: Transfer Learning with PyTorch. </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	14.05-14:20:</a:t>
            </a:r>
            <a:r>
              <a:rPr lang="es" sz="2400">
                <a:solidFill>
                  <a:srgbClr val="000000"/>
                </a:solidFill>
              </a:rPr>
              <a:t> </a:t>
            </a:r>
            <a:r>
              <a:rPr lang="es" sz="2400">
                <a:solidFill>
                  <a:schemeClr val="dk1"/>
                </a:solidFill>
              </a:rPr>
              <a:t>Practice I (cont.): Transfer Learning with PyTorch.</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	14.20-14:50:</a:t>
            </a:r>
            <a:r>
              <a:rPr lang="es" sz="2400">
                <a:solidFill>
                  <a:srgbClr val="000000"/>
                </a:solidFill>
              </a:rPr>
              <a:t> Practice II: </a:t>
            </a:r>
            <a:r>
              <a:rPr lang="es" sz="2400">
                <a:solidFill>
                  <a:schemeClr val="dk1"/>
                </a:solidFill>
              </a:rPr>
              <a:t>Transfer Learning with PyTorch</a:t>
            </a:r>
            <a:r>
              <a:rPr lang="es" sz="2400">
                <a:solidFill>
                  <a:srgbClr val="000000"/>
                </a:solidFill>
              </a:rPr>
              <a:t>.</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	14.50-15:00:</a:t>
            </a:r>
            <a:r>
              <a:rPr lang="es" sz="2400">
                <a:solidFill>
                  <a:srgbClr val="000000"/>
                </a:solidFill>
              </a:rPr>
              <a:t> Questions.</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sz="2400">
              <a:solidFill>
                <a:srgbClr val="000000"/>
              </a:solidFill>
            </a:endParaRPr>
          </a:p>
        </p:txBody>
      </p:sp>
      <p:sp>
        <p:nvSpPr>
          <p:cNvPr id="68" name="Google Shape;68;p15"/>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Agenda</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3"/>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33"/>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1" name="Google Shape;341;p33"/>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342" name="Google Shape;342;p33"/>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33"/>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4" name="Google Shape;344;p33"/>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33"/>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346" name="Google Shape;346;p33"/>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347" name="Google Shape;347;p33"/>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8" name="Google Shape;348;p33"/>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9" name="Google Shape;349;p33"/>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0" name="Google Shape;350;p33"/>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1" name="Google Shape;351;p33"/>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352" name="Google Shape;352;p33"/>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3" name="Google Shape;353;p33"/>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4" name="Google Shape;354;p33"/>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5" name="Google Shape;355;p33"/>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6" name="Google Shape;356;p33"/>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7" name="Google Shape;357;p33"/>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8" name="Google Shape;358;p33"/>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9" name="Google Shape;359;p33"/>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0" name="Google Shape;360;p33"/>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61" name="Google Shape;361;p33"/>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2" name="Google Shape;362;p33"/>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3" name="Google Shape;363;p33"/>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4" name="Google Shape;364;p33"/>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5" name="Google Shape;365;p33"/>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66" name="Google Shape;366;p33"/>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7" name="Google Shape;367;p33"/>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68" name="Google Shape;368;p33"/>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9" name="Google Shape;369;p33"/>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70" name="Google Shape;370;p33"/>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71" name="Google Shape;371;p33"/>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72" name="Google Shape;372;p33"/>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3" name="Google Shape;373;p33"/>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74" name="Google Shape;374;p33"/>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75" name="Google Shape;375;p33"/>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6" name="Google Shape;376;p33"/>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77" name="Google Shape;377;p33"/>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78" name="Google Shape;378;p33"/>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79" name="Google Shape;379;p33"/>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0" name="Google Shape;380;p33"/>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1" name="Google Shape;381;p33"/>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2" name="Google Shape;382;p33"/>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83" name="Google Shape;383;p33"/>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4" name="Google Shape;384;p33"/>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5" name="Google Shape;385;p33"/>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6" name="Google Shape;386;p33"/>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7" name="Google Shape;387;p33"/>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88" name="Google Shape;388;p33"/>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9" name="Google Shape;389;p33"/>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0" name="Google Shape;390;p33"/>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1" name="Google Shape;391;p33"/>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2" name="Google Shape;392;p33"/>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3" name="Google Shape;393;p33"/>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4" name="Google Shape;394;p33"/>
          <p:cNvSpPr/>
          <p:nvPr/>
        </p:nvSpPr>
        <p:spPr>
          <a:xfrm>
            <a:off x="6306875" y="35669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95" name="Google Shape;395;p33"/>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96" name="Google Shape;396;p33"/>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7" name="Google Shape;397;p33"/>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8" name="Google Shape;398;p33"/>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9" name="Google Shape;399;p33"/>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0" name="Google Shape;400;p33"/>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401" name="Google Shape;401;p33"/>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402" name="Google Shape;402;p33"/>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4"/>
          <p:cNvSpPr txBox="1"/>
          <p:nvPr/>
        </p:nvSpPr>
        <p:spPr>
          <a:xfrm>
            <a:off x="58800" y="10865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Efficiency</a:t>
            </a:r>
            <a:r>
              <a:rPr lang="es" sz="2000">
                <a:solidFill>
                  <a:schemeClr val="dk1"/>
                </a:solidFill>
              </a:rPr>
              <a:t>: It is much faster and more efficient as it eliminates the need to train a model from scratch.</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Less Data Required</a:t>
            </a:r>
            <a:r>
              <a:rPr lang="es" sz="2000">
                <a:solidFill>
                  <a:schemeClr val="dk1"/>
                </a:solidFill>
              </a:rPr>
              <a:t>: Transfer learning can be particularly useful when you have a </a:t>
            </a:r>
            <a:r>
              <a:rPr b="1" lang="es" sz="2000">
                <a:solidFill>
                  <a:schemeClr val="dk1"/>
                </a:solidFill>
              </a:rPr>
              <a:t>limited amount of data</a:t>
            </a:r>
            <a:r>
              <a:rPr lang="es" sz="2000">
                <a:solidFill>
                  <a:schemeClr val="dk1"/>
                </a:solidFill>
              </a:rPr>
              <a:t> for the new task. The pre-trained model brings knowledge that can help even with a small dataset.</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Improved Performance</a:t>
            </a:r>
            <a:r>
              <a:rPr lang="es" sz="2000">
                <a:solidFill>
                  <a:schemeClr val="dk1"/>
                </a:solidFill>
              </a:rPr>
              <a:t>: Models initialized with pre-trained weights often perform better than those trained from scratch, especially when data for the new task is limited.</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Flexibility</a:t>
            </a:r>
            <a:r>
              <a:rPr lang="es" sz="2000">
                <a:solidFill>
                  <a:schemeClr val="dk1"/>
                </a:solidFill>
              </a:rPr>
              <a:t>: It offers a flexible framework to work with, as it allows for the adaptation of pre-trained models to a wide range of tasks. Applied on Computer Vision, Natural Language Processing, etc.</a:t>
            </a:r>
            <a:endParaRPr sz="2000">
              <a:solidFill>
                <a:schemeClr val="dk1"/>
              </a:solidFill>
            </a:endParaRPr>
          </a:p>
        </p:txBody>
      </p:sp>
      <p:sp>
        <p:nvSpPr>
          <p:cNvPr id="408" name="Google Shape;408;p34"/>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Advantages</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5"/>
          <p:cNvSpPr txBox="1"/>
          <p:nvPr/>
        </p:nvSpPr>
        <p:spPr>
          <a:xfrm>
            <a:off x="58800" y="1086550"/>
            <a:ext cx="8594700" cy="4309800"/>
          </a:xfrm>
          <a:prstGeom prst="rect">
            <a:avLst/>
          </a:prstGeom>
          <a:noFill/>
          <a:ln>
            <a:noFill/>
          </a:ln>
        </p:spPr>
        <p:txBody>
          <a:bodyPr anchorCtr="0" anchor="t" bIns="91425" lIns="91425" spcFirstLastPara="1" rIns="91425" wrap="square" tIns="91425">
            <a:spAutoFit/>
          </a:bodyPr>
          <a:lstStyle/>
          <a:p>
            <a:pPr indent="-333375" lvl="0" marL="457200" rtl="0" algn="l">
              <a:spcBef>
                <a:spcPts val="0"/>
              </a:spcBef>
              <a:spcAft>
                <a:spcPts val="0"/>
              </a:spcAft>
              <a:buClr>
                <a:schemeClr val="dk1"/>
              </a:buClr>
              <a:buSzPts val="1650"/>
              <a:buFont typeface="Roboto"/>
              <a:buAutoNum type="arabicPeriod"/>
            </a:pPr>
            <a:r>
              <a:rPr b="1" lang="es" sz="1650">
                <a:solidFill>
                  <a:schemeClr val="dk1"/>
                </a:solidFill>
                <a:latin typeface="Roboto"/>
                <a:ea typeface="Roboto"/>
                <a:cs typeface="Roboto"/>
                <a:sym typeface="Roboto"/>
              </a:rPr>
              <a:t>ImageNet: </a:t>
            </a:r>
            <a:r>
              <a:rPr lang="es" sz="1650">
                <a:solidFill>
                  <a:schemeClr val="dk1"/>
                </a:solidFill>
                <a:latin typeface="Roboto"/>
                <a:ea typeface="Roboto"/>
                <a:cs typeface="Roboto"/>
                <a:sym typeface="Roboto"/>
              </a:rPr>
              <a:t>Over 14 million images. Features a wide range of images categorized into thousands of classes.</a:t>
            </a:r>
            <a:endParaRPr sz="1650">
              <a:solidFill>
                <a:schemeClr val="dk1"/>
              </a:solidFill>
              <a:latin typeface="Roboto"/>
              <a:ea typeface="Roboto"/>
              <a:cs typeface="Roboto"/>
              <a:sym typeface="Roboto"/>
            </a:endParaRPr>
          </a:p>
          <a:p>
            <a:pPr indent="-333375" lvl="0" marL="457200" rtl="0" algn="l">
              <a:spcBef>
                <a:spcPts val="0"/>
              </a:spcBef>
              <a:spcAft>
                <a:spcPts val="0"/>
              </a:spcAft>
              <a:buClr>
                <a:schemeClr val="dk1"/>
              </a:buClr>
              <a:buSzPts val="1650"/>
              <a:buFont typeface="Roboto"/>
              <a:buAutoNum type="arabicPeriod"/>
            </a:pPr>
            <a:r>
              <a:rPr b="1" lang="es" sz="1650">
                <a:solidFill>
                  <a:schemeClr val="dk1"/>
                </a:solidFill>
                <a:latin typeface="Roboto"/>
                <a:ea typeface="Roboto"/>
                <a:cs typeface="Roboto"/>
                <a:sym typeface="Roboto"/>
              </a:rPr>
              <a:t>COCO (Common Objects in Context)</a:t>
            </a:r>
            <a:r>
              <a:rPr lang="es" sz="1650">
                <a:solidFill>
                  <a:schemeClr val="dk1"/>
                </a:solidFill>
                <a:latin typeface="Roboto"/>
                <a:ea typeface="Roboto"/>
                <a:cs typeface="Roboto"/>
                <a:sym typeface="Roboto"/>
              </a:rPr>
              <a:t>: Over 330,000 images with over 200,000 labeled. Contains images of everyday scenes with common objects in their natural context. It is widely used for object detection, segmentation, and captioning tasks.</a:t>
            </a:r>
            <a:endParaRPr sz="1650">
              <a:solidFill>
                <a:schemeClr val="dk1"/>
              </a:solidFill>
              <a:latin typeface="Roboto"/>
              <a:ea typeface="Roboto"/>
              <a:cs typeface="Roboto"/>
              <a:sym typeface="Roboto"/>
            </a:endParaRPr>
          </a:p>
          <a:p>
            <a:pPr indent="0" lvl="0" marL="457200" rtl="0" algn="l">
              <a:spcBef>
                <a:spcPts val="0"/>
              </a:spcBef>
              <a:spcAft>
                <a:spcPts val="0"/>
              </a:spcAft>
              <a:buNone/>
            </a:pPr>
            <a:r>
              <a:rPr b="1" lang="es" sz="3250">
                <a:solidFill>
                  <a:schemeClr val="dk1"/>
                </a:solidFill>
                <a:latin typeface="Roboto"/>
                <a:ea typeface="Roboto"/>
                <a:cs typeface="Roboto"/>
                <a:sym typeface="Roboto"/>
              </a:rPr>
              <a:t>						</a:t>
            </a:r>
            <a:r>
              <a:rPr b="1" lang="es" sz="5350">
                <a:solidFill>
                  <a:schemeClr val="dk1"/>
                </a:solidFill>
                <a:latin typeface="Roboto"/>
                <a:ea typeface="Roboto"/>
                <a:cs typeface="Roboto"/>
                <a:sym typeface="Roboto"/>
              </a:rPr>
              <a:t>	VS</a:t>
            </a:r>
            <a:endParaRPr sz="1650">
              <a:solidFill>
                <a:schemeClr val="dk1"/>
              </a:solidFill>
              <a:latin typeface="Roboto"/>
              <a:ea typeface="Roboto"/>
              <a:cs typeface="Roboto"/>
              <a:sym typeface="Roboto"/>
            </a:endParaRPr>
          </a:p>
          <a:p>
            <a:pPr indent="-333375" lvl="0" marL="457200" rtl="0" algn="l">
              <a:spcBef>
                <a:spcPts val="0"/>
              </a:spcBef>
              <a:spcAft>
                <a:spcPts val="0"/>
              </a:spcAft>
              <a:buClr>
                <a:schemeClr val="dk1"/>
              </a:buClr>
              <a:buSzPts val="1650"/>
              <a:buFont typeface="Roboto"/>
              <a:buAutoNum type="arabicPeriod"/>
            </a:pPr>
            <a:r>
              <a:rPr b="1" lang="es" sz="1650">
                <a:solidFill>
                  <a:schemeClr val="dk1"/>
                </a:solidFill>
                <a:latin typeface="Roboto"/>
                <a:ea typeface="Roboto"/>
                <a:cs typeface="Roboto"/>
                <a:sym typeface="Roboto"/>
              </a:rPr>
              <a:t>PlantVillage Dataset</a:t>
            </a:r>
            <a:r>
              <a:rPr lang="es" sz="1650">
                <a:solidFill>
                  <a:schemeClr val="dk1"/>
                </a:solidFill>
                <a:latin typeface="Roboto"/>
                <a:ea typeface="Roboto"/>
                <a:cs typeface="Roboto"/>
                <a:sym typeface="Roboto"/>
              </a:rPr>
              <a:t>: Contains 54,303 of images of healthy and diseased crop leaves categorized by plant type and disease. It's one of the most widely used datasets for plant disease detection.</a:t>
            </a:r>
            <a:endParaRPr sz="1650">
              <a:solidFill>
                <a:schemeClr val="dk1"/>
              </a:solidFill>
              <a:latin typeface="Roboto"/>
              <a:ea typeface="Roboto"/>
              <a:cs typeface="Roboto"/>
              <a:sym typeface="Roboto"/>
            </a:endParaRPr>
          </a:p>
          <a:p>
            <a:pPr indent="-333375" lvl="0" marL="457200" rtl="0" algn="l">
              <a:spcBef>
                <a:spcPts val="0"/>
              </a:spcBef>
              <a:spcAft>
                <a:spcPts val="0"/>
              </a:spcAft>
              <a:buClr>
                <a:schemeClr val="dk1"/>
              </a:buClr>
              <a:buSzPts val="1650"/>
              <a:buFont typeface="Roboto"/>
              <a:buAutoNum type="arabicPeriod"/>
            </a:pPr>
            <a:r>
              <a:rPr b="1" lang="es" sz="1650">
                <a:solidFill>
                  <a:schemeClr val="dk1"/>
                </a:solidFill>
                <a:latin typeface="Roboto"/>
                <a:ea typeface="Roboto"/>
                <a:cs typeface="Roboto"/>
                <a:sym typeface="Roboto"/>
              </a:rPr>
              <a:t>DeepWeeds</a:t>
            </a:r>
            <a:r>
              <a:rPr lang="es" sz="1650">
                <a:solidFill>
                  <a:schemeClr val="dk1"/>
                </a:solidFill>
                <a:latin typeface="Roboto"/>
                <a:ea typeface="Roboto"/>
                <a:cs typeface="Roboto"/>
                <a:sym typeface="Roboto"/>
              </a:rPr>
              <a:t> </a:t>
            </a:r>
            <a:r>
              <a:rPr b="1" lang="es" sz="1650">
                <a:solidFill>
                  <a:schemeClr val="dk1"/>
                </a:solidFill>
                <a:latin typeface="Roboto"/>
                <a:ea typeface="Roboto"/>
                <a:cs typeface="Roboto"/>
                <a:sym typeface="Roboto"/>
              </a:rPr>
              <a:t>Dataset</a:t>
            </a:r>
            <a:r>
              <a:rPr lang="es" sz="1650">
                <a:solidFill>
                  <a:schemeClr val="dk1"/>
                </a:solidFill>
                <a:latin typeface="Roboto"/>
                <a:ea typeface="Roboto"/>
                <a:cs typeface="Roboto"/>
                <a:sym typeface="Roboto"/>
              </a:rPr>
              <a:t>: Consists of 17,509 images containing eight different weed species native to Australia, captured under varying conditions.</a:t>
            </a:r>
            <a:endParaRPr sz="1650">
              <a:solidFill>
                <a:schemeClr val="dk1"/>
              </a:solidFill>
              <a:latin typeface="Roboto"/>
              <a:ea typeface="Roboto"/>
              <a:cs typeface="Roboto"/>
              <a:sym typeface="Roboto"/>
            </a:endParaRPr>
          </a:p>
          <a:p>
            <a:pPr indent="0" lvl="0" marL="0" rtl="0" algn="l">
              <a:spcBef>
                <a:spcPts val="0"/>
              </a:spcBef>
              <a:spcAft>
                <a:spcPts val="0"/>
              </a:spcAft>
              <a:buNone/>
            </a:pPr>
            <a:r>
              <a:t/>
            </a:r>
            <a:endParaRPr sz="1650">
              <a:solidFill>
                <a:schemeClr val="dk1"/>
              </a:solidFill>
              <a:latin typeface="Roboto"/>
              <a:ea typeface="Roboto"/>
              <a:cs typeface="Roboto"/>
              <a:sym typeface="Roboto"/>
            </a:endParaRPr>
          </a:p>
          <a:p>
            <a:pPr indent="0" lvl="0" marL="0" rtl="0" algn="l">
              <a:spcBef>
                <a:spcPts val="0"/>
              </a:spcBef>
              <a:spcAft>
                <a:spcPts val="0"/>
              </a:spcAft>
              <a:buNone/>
            </a:pPr>
            <a:r>
              <a:t/>
            </a:r>
            <a:endParaRPr sz="1650">
              <a:solidFill>
                <a:schemeClr val="dk1"/>
              </a:solidFill>
              <a:latin typeface="Roboto"/>
              <a:ea typeface="Roboto"/>
              <a:cs typeface="Roboto"/>
              <a:sym typeface="Roboto"/>
            </a:endParaRPr>
          </a:p>
          <a:p>
            <a:pPr indent="0" lvl="0" marL="0" rtl="0" algn="l">
              <a:spcBef>
                <a:spcPts val="0"/>
              </a:spcBef>
              <a:spcAft>
                <a:spcPts val="0"/>
              </a:spcAft>
              <a:buNone/>
            </a:pPr>
            <a:r>
              <a:t/>
            </a:r>
            <a:endParaRPr sz="1650">
              <a:solidFill>
                <a:schemeClr val="dk1"/>
              </a:solidFill>
              <a:latin typeface="Roboto"/>
              <a:ea typeface="Roboto"/>
              <a:cs typeface="Roboto"/>
              <a:sym typeface="Roboto"/>
            </a:endParaRPr>
          </a:p>
        </p:txBody>
      </p:sp>
      <p:sp>
        <p:nvSpPr>
          <p:cNvPr id="414" name="Google Shape;414;p35"/>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About limited amount of data</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6"/>
          <p:cNvSpPr txBox="1"/>
          <p:nvPr/>
        </p:nvSpPr>
        <p:spPr>
          <a:xfrm>
            <a:off x="58800" y="1086550"/>
            <a:ext cx="85947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Task Relevance</a:t>
            </a:r>
            <a:r>
              <a:rPr lang="es" sz="2000">
                <a:solidFill>
                  <a:schemeClr val="dk1"/>
                </a:solidFill>
              </a:rPr>
              <a:t>: The effectiveness of transfer learning depends on the relevance of the features learned in the pre-training task to the new task.</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Model Complexity</a:t>
            </a:r>
            <a:r>
              <a:rPr lang="es" sz="2000">
                <a:solidFill>
                  <a:schemeClr val="dk1"/>
                </a:solidFill>
              </a:rPr>
              <a:t>: Fine-tuning large pre-trained models requires careful handling to avoid overfitting, especially when the new dataset is small.</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Domain Shift</a:t>
            </a:r>
            <a:r>
              <a:rPr lang="es" sz="2000">
                <a:solidFill>
                  <a:schemeClr val="dk1"/>
                </a:solidFill>
              </a:rPr>
              <a:t>: If the new task is very different from the task used in pre-training, transfer learning might be less effective.</a:t>
            </a:r>
            <a:endParaRPr sz="2000">
              <a:solidFill>
                <a:schemeClr val="dk1"/>
              </a:solidFill>
            </a:endParaRPr>
          </a:p>
        </p:txBody>
      </p:sp>
      <p:sp>
        <p:nvSpPr>
          <p:cNvPr id="420" name="Google Shape;420;p36"/>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Limitations</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7"/>
          <p:cNvSpPr txBox="1"/>
          <p:nvPr>
            <p:ph type="title"/>
          </p:nvPr>
        </p:nvSpPr>
        <p:spPr>
          <a:xfrm>
            <a:off x="265200" y="-7835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 </a:t>
            </a:r>
            <a:endParaRPr b="1" sz="2900"/>
          </a:p>
        </p:txBody>
      </p:sp>
      <p:pic>
        <p:nvPicPr>
          <p:cNvPr id="426" name="Google Shape;426;p37"/>
          <p:cNvPicPr preferRelativeResize="0"/>
          <p:nvPr/>
        </p:nvPicPr>
        <p:blipFill rotWithShape="1">
          <a:blip r:embed="rId3">
            <a:alphaModFix/>
          </a:blip>
          <a:srcRect b="0" l="12562" r="12570" t="0"/>
          <a:stretch/>
        </p:blipFill>
        <p:spPr>
          <a:xfrm>
            <a:off x="1079799" y="1422574"/>
            <a:ext cx="2105324" cy="1874200"/>
          </a:xfrm>
          <a:prstGeom prst="rect">
            <a:avLst/>
          </a:prstGeom>
          <a:noFill/>
          <a:ln>
            <a:noFill/>
          </a:ln>
        </p:spPr>
      </p:pic>
      <p:sp>
        <p:nvSpPr>
          <p:cNvPr id="427" name="Google Shape;427;p37"/>
          <p:cNvSpPr/>
          <p:nvPr/>
        </p:nvSpPr>
        <p:spPr>
          <a:xfrm>
            <a:off x="4015400" y="1790300"/>
            <a:ext cx="2221200" cy="99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Pre-trained Model</a:t>
            </a:r>
            <a:endParaRPr/>
          </a:p>
        </p:txBody>
      </p:sp>
      <p:sp>
        <p:nvSpPr>
          <p:cNvPr id="428" name="Google Shape;428;p37"/>
          <p:cNvSpPr/>
          <p:nvPr/>
        </p:nvSpPr>
        <p:spPr>
          <a:xfrm>
            <a:off x="3376463" y="2237800"/>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9" name="Google Shape;429;p37"/>
          <p:cNvSpPr/>
          <p:nvPr/>
        </p:nvSpPr>
        <p:spPr>
          <a:xfrm>
            <a:off x="6427913" y="2237800"/>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0" name="Google Shape;430;p37"/>
          <p:cNvSpPr txBox="1"/>
          <p:nvPr/>
        </p:nvSpPr>
        <p:spPr>
          <a:xfrm>
            <a:off x="6975200" y="2154250"/>
            <a:ext cx="733500" cy="3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300">
                <a:solidFill>
                  <a:schemeClr val="dk2"/>
                </a:solidFill>
              </a:rPr>
              <a:t>Tomato</a:t>
            </a:r>
            <a:endParaRPr sz="1300">
              <a:solidFill>
                <a:schemeClr val="dk2"/>
              </a:solidFill>
            </a:endParaRPr>
          </a:p>
        </p:txBody>
      </p:sp>
      <p:pic>
        <p:nvPicPr>
          <p:cNvPr descr="Getting started with PyTorch. Deep Learning and Artificial… | by Navaneeth  Dinesh | Medium" id="431" name="Google Shape;431;p37"/>
          <p:cNvPicPr preferRelativeResize="0"/>
          <p:nvPr/>
        </p:nvPicPr>
        <p:blipFill>
          <a:blip r:embed="rId4">
            <a:alphaModFix/>
          </a:blip>
          <a:stretch>
            <a:fillRect/>
          </a:stretch>
        </p:blipFill>
        <p:spPr>
          <a:xfrm>
            <a:off x="7097625" y="3787675"/>
            <a:ext cx="1977701" cy="1284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8"/>
          <p:cNvSpPr txBox="1"/>
          <p:nvPr>
            <p:ph type="title"/>
          </p:nvPr>
        </p:nvSpPr>
        <p:spPr>
          <a:xfrm>
            <a:off x="265200" y="-7835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II: </a:t>
            </a:r>
            <a:endParaRPr b="1" sz="2900"/>
          </a:p>
        </p:txBody>
      </p:sp>
      <p:pic>
        <p:nvPicPr>
          <p:cNvPr id="437" name="Google Shape;437;p38"/>
          <p:cNvPicPr preferRelativeResize="0"/>
          <p:nvPr/>
        </p:nvPicPr>
        <p:blipFill rotWithShape="1">
          <a:blip r:embed="rId3">
            <a:alphaModFix/>
          </a:blip>
          <a:srcRect b="0" l="12562" r="12570" t="0"/>
          <a:stretch/>
        </p:blipFill>
        <p:spPr>
          <a:xfrm>
            <a:off x="1079799" y="1422574"/>
            <a:ext cx="2105324" cy="1874200"/>
          </a:xfrm>
          <a:prstGeom prst="rect">
            <a:avLst/>
          </a:prstGeom>
          <a:noFill/>
          <a:ln>
            <a:noFill/>
          </a:ln>
        </p:spPr>
      </p:pic>
      <p:sp>
        <p:nvSpPr>
          <p:cNvPr id="438" name="Google Shape;438;p38"/>
          <p:cNvSpPr/>
          <p:nvPr/>
        </p:nvSpPr>
        <p:spPr>
          <a:xfrm>
            <a:off x="4015400" y="1790300"/>
            <a:ext cx="2221200" cy="99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Pre-trained Model</a:t>
            </a:r>
            <a:endParaRPr/>
          </a:p>
        </p:txBody>
      </p:sp>
      <p:sp>
        <p:nvSpPr>
          <p:cNvPr id="439" name="Google Shape;439;p38"/>
          <p:cNvSpPr/>
          <p:nvPr/>
        </p:nvSpPr>
        <p:spPr>
          <a:xfrm>
            <a:off x="3376463" y="2237800"/>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p38"/>
          <p:cNvSpPr/>
          <p:nvPr/>
        </p:nvSpPr>
        <p:spPr>
          <a:xfrm>
            <a:off x="6427913" y="2237800"/>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p38"/>
          <p:cNvSpPr txBox="1"/>
          <p:nvPr/>
        </p:nvSpPr>
        <p:spPr>
          <a:xfrm>
            <a:off x="6975200" y="2154250"/>
            <a:ext cx="733500" cy="34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300">
                <a:solidFill>
                  <a:schemeClr val="dk2"/>
                </a:solidFill>
              </a:rPr>
              <a:t>Tomato</a:t>
            </a:r>
            <a:endParaRPr sz="1300">
              <a:solidFill>
                <a:schemeClr val="dk2"/>
              </a:solidFill>
            </a:endParaRPr>
          </a:p>
        </p:txBody>
      </p:sp>
      <p:pic>
        <p:nvPicPr>
          <p:cNvPr id="442" name="Google Shape;442;p38"/>
          <p:cNvPicPr preferRelativeResize="0"/>
          <p:nvPr/>
        </p:nvPicPr>
        <p:blipFill>
          <a:blip r:embed="rId4">
            <a:alphaModFix/>
          </a:blip>
          <a:stretch>
            <a:fillRect/>
          </a:stretch>
        </p:blipFill>
        <p:spPr>
          <a:xfrm>
            <a:off x="7626451" y="3964100"/>
            <a:ext cx="1339350" cy="1116150"/>
          </a:xfrm>
          <a:prstGeom prst="rect">
            <a:avLst/>
          </a:prstGeom>
          <a:noFill/>
          <a:ln>
            <a:noFill/>
          </a:ln>
        </p:spPr>
      </p:pic>
      <p:pic>
        <p:nvPicPr>
          <p:cNvPr descr="Keras - Wikipedia, la enciclopedia libre" id="443" name="Google Shape;443;p38"/>
          <p:cNvPicPr preferRelativeResize="0"/>
          <p:nvPr/>
        </p:nvPicPr>
        <p:blipFill>
          <a:blip r:embed="rId5">
            <a:alphaModFix/>
          </a:blip>
          <a:stretch>
            <a:fillRect/>
          </a:stretch>
        </p:blipFill>
        <p:spPr>
          <a:xfrm>
            <a:off x="6279825" y="3991150"/>
            <a:ext cx="1089100" cy="1089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9"/>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Bibliography</a:t>
            </a:r>
            <a:endParaRPr b="1"/>
          </a:p>
        </p:txBody>
      </p:sp>
      <p:pic>
        <p:nvPicPr>
          <p:cNvPr id="449" name="Google Shape;449;p39"/>
          <p:cNvPicPr preferRelativeResize="0"/>
          <p:nvPr>
            <p:ph idx="1" type="body"/>
          </p:nvPr>
        </p:nvPicPr>
        <p:blipFill rotWithShape="1">
          <a:blip r:embed="rId3">
            <a:alphaModFix/>
          </a:blip>
          <a:srcRect b="0" l="0" r="0" t="0"/>
          <a:stretch/>
        </p:blipFill>
        <p:spPr>
          <a:xfrm>
            <a:off x="827662" y="813469"/>
            <a:ext cx="3018600" cy="2137800"/>
          </a:xfrm>
          <a:prstGeom prst="rect">
            <a:avLst/>
          </a:prstGeom>
          <a:noFill/>
          <a:ln>
            <a:noFill/>
          </a:ln>
        </p:spPr>
      </p:pic>
      <p:pic>
        <p:nvPicPr>
          <p:cNvPr id="450" name="Google Shape;450;p39"/>
          <p:cNvPicPr preferRelativeResize="0"/>
          <p:nvPr/>
        </p:nvPicPr>
        <p:blipFill rotWithShape="1">
          <a:blip r:embed="rId4">
            <a:alphaModFix/>
          </a:blip>
          <a:srcRect b="0" l="0" r="0" t="0"/>
          <a:stretch/>
        </p:blipFill>
        <p:spPr>
          <a:xfrm>
            <a:off x="4014431" y="813469"/>
            <a:ext cx="1764363" cy="2137725"/>
          </a:xfrm>
          <a:prstGeom prst="rect">
            <a:avLst/>
          </a:prstGeom>
          <a:noFill/>
          <a:ln>
            <a:noFill/>
          </a:ln>
        </p:spPr>
      </p:pic>
      <p:pic>
        <p:nvPicPr>
          <p:cNvPr id="451" name="Google Shape;451;p39"/>
          <p:cNvPicPr preferRelativeResize="0"/>
          <p:nvPr/>
        </p:nvPicPr>
        <p:blipFill rotWithShape="1">
          <a:blip r:embed="rId5">
            <a:alphaModFix/>
          </a:blip>
          <a:srcRect b="0" l="0" r="0" t="0"/>
          <a:stretch/>
        </p:blipFill>
        <p:spPr>
          <a:xfrm>
            <a:off x="5987156" y="813469"/>
            <a:ext cx="1845718" cy="2137724"/>
          </a:xfrm>
          <a:prstGeom prst="rect">
            <a:avLst/>
          </a:prstGeom>
          <a:noFill/>
          <a:ln>
            <a:noFill/>
          </a:ln>
        </p:spPr>
      </p:pic>
      <p:pic>
        <p:nvPicPr>
          <p:cNvPr id="452" name="Google Shape;452;p39"/>
          <p:cNvPicPr preferRelativeResize="0"/>
          <p:nvPr/>
        </p:nvPicPr>
        <p:blipFill>
          <a:blip r:embed="rId6">
            <a:alphaModFix/>
          </a:blip>
          <a:stretch>
            <a:fillRect/>
          </a:stretch>
        </p:blipFill>
        <p:spPr>
          <a:xfrm>
            <a:off x="2550169" y="3147694"/>
            <a:ext cx="1499244" cy="1944545"/>
          </a:xfrm>
          <a:prstGeom prst="rect">
            <a:avLst/>
          </a:prstGeom>
          <a:noFill/>
          <a:ln>
            <a:noFill/>
          </a:ln>
        </p:spPr>
      </p:pic>
      <p:pic>
        <p:nvPicPr>
          <p:cNvPr id="453" name="Google Shape;453;p39"/>
          <p:cNvPicPr preferRelativeResize="0"/>
          <p:nvPr/>
        </p:nvPicPr>
        <p:blipFill>
          <a:blip r:embed="rId7">
            <a:alphaModFix/>
          </a:blip>
          <a:stretch>
            <a:fillRect/>
          </a:stretch>
        </p:blipFill>
        <p:spPr>
          <a:xfrm>
            <a:off x="4498525" y="3138112"/>
            <a:ext cx="1737793" cy="19637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body"/>
          </p:nvPr>
        </p:nvSpPr>
        <p:spPr>
          <a:xfrm>
            <a:off x="628650" y="108346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A classifier needs to be described in a </a:t>
            </a:r>
            <a:r>
              <a:rPr b="1" lang="es" sz="2400">
                <a:solidFill>
                  <a:schemeClr val="dk1"/>
                </a:solidFill>
              </a:rPr>
              <a:t>language</a:t>
            </a:r>
            <a:r>
              <a:rPr lang="es" sz="2400">
                <a:solidFill>
                  <a:schemeClr val="dk1"/>
                </a:solidFill>
              </a:rPr>
              <a:t> that is computationally interpretable. Selecting a </a:t>
            </a:r>
            <a:r>
              <a:rPr b="1" lang="es" sz="2400">
                <a:solidFill>
                  <a:schemeClr val="dk1"/>
                </a:solidFill>
              </a:rPr>
              <a:t>representation</a:t>
            </a:r>
            <a:r>
              <a:rPr lang="es" sz="2400">
                <a:solidFill>
                  <a:schemeClr val="dk1"/>
                </a:solidFill>
              </a:rPr>
              <a:t> for a learner essentially means determining the range of classifiers it can learn: learner's </a:t>
            </a:r>
            <a:r>
              <a:rPr b="1" lang="es" sz="2400">
                <a:solidFill>
                  <a:schemeClr val="dk1"/>
                </a:solidFill>
              </a:rPr>
              <a:t>hypothesis space</a:t>
            </a:r>
            <a:r>
              <a:rPr lang="es" sz="2400">
                <a:solidFill>
                  <a:schemeClr val="dk1"/>
                </a:solidFill>
              </a:rPr>
              <a:t> (e.g.: Decision trees, rules, hyper-planes, distances to instances etc.).</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74" name="Google Shape;74;p16"/>
          <p:cNvSpPr txBox="1"/>
          <p:nvPr>
            <p:ph type="title"/>
          </p:nvPr>
        </p:nvSpPr>
        <p:spPr>
          <a:xfrm>
            <a:off x="628650" y="-11900"/>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1. Representation</a:t>
            </a:r>
            <a:endParaRPr b="1"/>
          </a:p>
        </p:txBody>
      </p:sp>
      <p:pic>
        <p:nvPicPr>
          <p:cNvPr id="75" name="Google Shape;75;p16"/>
          <p:cNvPicPr preferRelativeResize="0"/>
          <p:nvPr/>
        </p:nvPicPr>
        <p:blipFill>
          <a:blip r:embed="rId3">
            <a:alphaModFix/>
          </a:blip>
          <a:stretch>
            <a:fillRect/>
          </a:stretch>
        </p:blipFill>
        <p:spPr>
          <a:xfrm>
            <a:off x="114300" y="3144956"/>
            <a:ext cx="8915400" cy="17007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1" type="body"/>
          </p:nvPr>
        </p:nvSpPr>
        <p:spPr>
          <a:xfrm>
            <a:off x="275900" y="1064506"/>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000000"/>
              </a:buClr>
              <a:buSzPts val="2400"/>
              <a:buChar char="●"/>
            </a:pPr>
            <a:r>
              <a:rPr lang="es" sz="2400">
                <a:solidFill>
                  <a:srgbClr val="000000"/>
                </a:solidFill>
              </a:rPr>
              <a:t>A loss function is essential to differentiate between effective and ineffective models. To </a:t>
            </a:r>
            <a:r>
              <a:rPr b="1" lang="es" sz="2400">
                <a:solidFill>
                  <a:srgbClr val="000000"/>
                </a:solidFill>
              </a:rPr>
              <a:t>simplify the optimization</a:t>
            </a:r>
            <a:r>
              <a:rPr lang="es" sz="2400">
                <a:solidFill>
                  <a:srgbClr val="000000"/>
                </a:solidFill>
              </a:rPr>
              <a:t> process, the loss employed within the algorithm might vary from the external one we actually desire the model to optimize.</a:t>
            </a:r>
            <a:endParaRPr sz="2400">
              <a:solidFill>
                <a:srgbClr val="000000"/>
              </a:solidFill>
            </a:endParaRPr>
          </a:p>
          <a:p>
            <a:pPr indent="-177800" lvl="0" marL="177800" rtl="0" algn="l">
              <a:lnSpc>
                <a:spcPct val="90000"/>
              </a:lnSpc>
              <a:spcBef>
                <a:spcPts val="0"/>
              </a:spcBef>
              <a:spcAft>
                <a:spcPts val="0"/>
              </a:spcAft>
              <a:buClr>
                <a:srgbClr val="000000"/>
              </a:buClr>
              <a:buSzPts val="2400"/>
              <a:buChar char="●"/>
            </a:pPr>
            <a:r>
              <a:rPr lang="es" sz="2400">
                <a:solidFill>
                  <a:srgbClr val="000000"/>
                </a:solidFill>
              </a:rPr>
              <a:t>Examples:</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Accuracy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Squared Error</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Average Precision</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Cross Entropy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Cosine Distance</a:t>
            </a:r>
            <a:endParaRPr sz="2400">
              <a:solidFill>
                <a:srgbClr val="000000"/>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1" name="Google Shape;81;p17"/>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2. Evaluation/Loss function</a:t>
            </a:r>
            <a:endParaRPr b="1"/>
          </a:p>
        </p:txBody>
      </p:sp>
      <p:pic>
        <p:nvPicPr>
          <p:cNvPr id="82" name="Google Shape;82;p17"/>
          <p:cNvPicPr preferRelativeResize="0"/>
          <p:nvPr/>
        </p:nvPicPr>
        <p:blipFill rotWithShape="1">
          <a:blip r:embed="rId3">
            <a:alphaModFix/>
          </a:blip>
          <a:srcRect b="0" l="0" r="0" t="0"/>
          <a:stretch/>
        </p:blipFill>
        <p:spPr>
          <a:xfrm>
            <a:off x="4197000" y="3170606"/>
            <a:ext cx="2535318" cy="1901475"/>
          </a:xfrm>
          <a:prstGeom prst="rect">
            <a:avLst/>
          </a:prstGeom>
          <a:noFill/>
          <a:ln>
            <a:noFill/>
          </a:ln>
        </p:spPr>
      </p:pic>
      <p:pic>
        <p:nvPicPr>
          <p:cNvPr id="83" name="Google Shape;83;p17"/>
          <p:cNvPicPr preferRelativeResize="0"/>
          <p:nvPr/>
        </p:nvPicPr>
        <p:blipFill>
          <a:blip r:embed="rId4">
            <a:alphaModFix/>
          </a:blip>
          <a:stretch>
            <a:fillRect/>
          </a:stretch>
        </p:blipFill>
        <p:spPr>
          <a:xfrm>
            <a:off x="6824644" y="3271331"/>
            <a:ext cx="2234110" cy="1700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 type="body"/>
          </p:nvPr>
        </p:nvSpPr>
        <p:spPr>
          <a:xfrm>
            <a:off x="628650" y="126811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We need a strategy to find the classifiers in the given representation language to find the one with the highest evaluation score.</a:t>
            </a:r>
            <a:endParaRPr sz="2400">
              <a:solidFill>
                <a:schemeClr val="dk1"/>
              </a:solidFill>
            </a:endParaRPr>
          </a:p>
          <a:p>
            <a:pPr indent="-177800" lvl="0" marL="177800" rtl="0" algn="l">
              <a:lnSpc>
                <a:spcPct val="90000"/>
              </a:lnSpc>
              <a:spcBef>
                <a:spcPts val="0"/>
              </a:spcBef>
              <a:spcAft>
                <a:spcPts val="0"/>
              </a:spcAft>
              <a:buSzPts val="2400"/>
              <a:buChar char="●"/>
            </a:pPr>
            <a:r>
              <a:rPr lang="es" sz="2400">
                <a:solidFill>
                  <a:schemeClr val="dk1"/>
                </a:solidFill>
              </a:rPr>
              <a:t>Types:</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Hill Climbing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Simulated Annealing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Stochastic Gradient Descent</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Adam</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Genetic Programming</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9" name="Google Shape;89;p18"/>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3. Optimization</a:t>
            </a:r>
            <a:endParaRPr b="1"/>
          </a:p>
        </p:txBody>
      </p:sp>
      <p:pic>
        <p:nvPicPr>
          <p:cNvPr id="90" name="Google Shape;90;p18"/>
          <p:cNvPicPr preferRelativeResize="0"/>
          <p:nvPr/>
        </p:nvPicPr>
        <p:blipFill>
          <a:blip r:embed="rId3">
            <a:alphaModFix/>
          </a:blip>
          <a:stretch>
            <a:fillRect/>
          </a:stretch>
        </p:blipFill>
        <p:spPr>
          <a:xfrm>
            <a:off x="5208581" y="2311894"/>
            <a:ext cx="3241707" cy="25097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nvSpPr>
        <p:spPr>
          <a:xfrm>
            <a:off x="3555725" y="1046350"/>
            <a:ext cx="5474100" cy="4217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
                <a:solidFill>
                  <a:schemeClr val="dk1"/>
                </a:solidFill>
              </a:rPr>
              <a:t>Neural Network</a:t>
            </a:r>
            <a:r>
              <a:rPr lang="es">
                <a:solidFill>
                  <a:schemeClr val="dk1"/>
                </a:solidFill>
              </a:rPr>
              <a:t> (NN) is a computational model inspired by the way biological neural networks in the human brain work.</a:t>
            </a:r>
            <a:r>
              <a:rPr lang="es" sz="1300"/>
              <a:t>The process of </a:t>
            </a:r>
            <a:r>
              <a:rPr b="1" lang="es" sz="1300"/>
              <a:t>learning</a:t>
            </a:r>
            <a:r>
              <a:rPr lang="es" sz="1300"/>
              <a:t> in neural networks typically involves the following:</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rPr b="1" lang="es" sz="1300"/>
              <a:t>1. Feedforward</a:t>
            </a:r>
            <a:r>
              <a:rPr lang="es" sz="1300"/>
              <a:t>: The input is passed through the network, layer by layer, from the input layer to the output layer. Each neuron applies a weighted sum of its input (plus a bias), and an activation function, to produce its output.</a:t>
            </a:r>
            <a:endParaRPr sz="1300"/>
          </a:p>
          <a:p>
            <a:pPr indent="0" lvl="0" marL="0" rtl="0" algn="just">
              <a:spcBef>
                <a:spcPts val="0"/>
              </a:spcBef>
              <a:spcAft>
                <a:spcPts val="0"/>
              </a:spcAft>
              <a:buNone/>
            </a:pPr>
            <a:r>
              <a:rPr b="1" lang="es" sz="1300"/>
              <a:t>2. Loss Calculation</a:t>
            </a:r>
            <a:r>
              <a:rPr lang="es" sz="1300"/>
              <a:t>: </a:t>
            </a:r>
            <a:r>
              <a:rPr lang="es" sz="1300">
                <a:solidFill>
                  <a:schemeClr val="dk1"/>
                </a:solidFill>
              </a:rPr>
              <a:t>A loss function evaluates the difference between the network’s prediction and the actual target values. It provides a measure of how well the network is performing.</a:t>
            </a:r>
            <a:endParaRPr sz="1300"/>
          </a:p>
          <a:p>
            <a:pPr indent="0" lvl="0" marL="0" rtl="0" algn="just">
              <a:spcBef>
                <a:spcPts val="0"/>
              </a:spcBef>
              <a:spcAft>
                <a:spcPts val="0"/>
              </a:spcAft>
              <a:buNone/>
            </a:pPr>
            <a:r>
              <a:rPr b="1" lang="es" sz="1300"/>
              <a:t>3. Backpropagation: </a:t>
            </a:r>
            <a:r>
              <a:rPr lang="es" sz="1300"/>
              <a:t>Backpropagation is an algorithm used to minimize the error by adjusting all weights in the network. By computing the gradient of the loss function with respect to each weight by the chain rule, the weights of the network are adjusted to minimize the loss.</a:t>
            </a:r>
            <a:endParaRPr sz="1300"/>
          </a:p>
          <a:p>
            <a:pPr indent="0" lvl="0" marL="0" rtl="0" algn="just">
              <a:spcBef>
                <a:spcPts val="0"/>
              </a:spcBef>
              <a:spcAft>
                <a:spcPts val="0"/>
              </a:spcAft>
              <a:buNone/>
            </a:pPr>
            <a:r>
              <a:rPr b="1" lang="es" sz="1300"/>
              <a:t>4. Iterative Optimization:</a:t>
            </a:r>
            <a:r>
              <a:rPr lang="es" sz="1300"/>
              <a:t> The process of forward pass, loss calculation, backpropagation, and weight adjustment is iteratively performed, often over multiple epochs (where an epoch is one pass through the full training dataset), to refine the weights and reduce the training error.</a:t>
            </a:r>
            <a:endParaRPr sz="1300"/>
          </a:p>
        </p:txBody>
      </p:sp>
      <p:sp>
        <p:nvSpPr>
          <p:cNvPr id="96" name="Google Shape;96;p19"/>
          <p:cNvSpPr txBox="1"/>
          <p:nvPr>
            <p:ph type="title"/>
          </p:nvPr>
        </p:nvSpPr>
        <p:spPr>
          <a:xfrm>
            <a:off x="628650" y="180669"/>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Perceptron: The most basic Neural Network</a:t>
            </a:r>
            <a:endParaRPr b="1"/>
          </a:p>
        </p:txBody>
      </p:sp>
      <p:pic>
        <p:nvPicPr>
          <p:cNvPr id="97" name="Google Shape;97;p19"/>
          <p:cNvPicPr preferRelativeResize="0"/>
          <p:nvPr/>
        </p:nvPicPr>
        <p:blipFill>
          <a:blip r:embed="rId3">
            <a:alphaModFix/>
          </a:blip>
          <a:stretch>
            <a:fillRect/>
          </a:stretch>
        </p:blipFill>
        <p:spPr>
          <a:xfrm>
            <a:off x="68350" y="1299600"/>
            <a:ext cx="3487375" cy="3570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nvSpPr>
        <p:spPr>
          <a:xfrm>
            <a:off x="423325" y="1062275"/>
            <a:ext cx="7365600" cy="196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t>A </a:t>
            </a:r>
            <a:r>
              <a:rPr b="1" lang="es" sz="1200"/>
              <a:t>Convolutional Neural Network</a:t>
            </a:r>
            <a:r>
              <a:rPr lang="es" sz="1200"/>
              <a:t> (CNN) is a category of neural networks that has proven highly effective for processing grid-like data, such as images. CNNs are specifically designed to automatically and adaptively learn spatial hierarchies of features from input images, which is a crucial advantage in computer vision tasks.</a:t>
            </a:r>
            <a:endParaRPr sz="1200"/>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CNNs are designed to process data in a grid-like topology (e.g., image data).</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They use convolutional layers to apply convolutional filters (kernels) that detect patterns such as edges, textures, and other features in images.</a:t>
            </a:r>
            <a:endParaRPr sz="1200">
              <a:solidFill>
                <a:schemeClr val="dk1"/>
              </a:solidFill>
            </a:endParaRPr>
          </a:p>
          <a:p>
            <a:pPr indent="0" lvl="0" marL="0" rtl="0" algn="l">
              <a:spcBef>
                <a:spcPts val="1500"/>
              </a:spcBef>
              <a:spcAft>
                <a:spcPts val="0"/>
              </a:spcAft>
              <a:buNone/>
            </a:pPr>
            <a:r>
              <a:t/>
            </a:r>
            <a:endParaRPr/>
          </a:p>
        </p:txBody>
      </p:sp>
      <p:sp>
        <p:nvSpPr>
          <p:cNvPr id="103" name="Google Shape;103;p20"/>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a:t>
            </a:r>
            <a:endParaRPr b="1"/>
          </a:p>
        </p:txBody>
      </p:sp>
      <p:sp>
        <p:nvSpPr>
          <p:cNvPr id="104" name="Google Shape;104;p20"/>
          <p:cNvSpPr/>
          <p:nvPr/>
        </p:nvSpPr>
        <p:spPr>
          <a:xfrm>
            <a:off x="2319100" y="2673200"/>
            <a:ext cx="14364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20"/>
          <p:cNvSpPr/>
          <p:nvPr/>
        </p:nvSpPr>
        <p:spPr>
          <a:xfrm>
            <a:off x="6187575" y="2682288"/>
            <a:ext cx="7725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6" name="Google Shape;106;p20"/>
          <p:cNvPicPr preferRelativeResize="0"/>
          <p:nvPr/>
        </p:nvPicPr>
        <p:blipFill>
          <a:blip r:embed="rId3">
            <a:alphaModFix/>
          </a:blip>
          <a:stretch>
            <a:fillRect/>
          </a:stretch>
        </p:blipFill>
        <p:spPr>
          <a:xfrm>
            <a:off x="818388" y="2673200"/>
            <a:ext cx="6575474" cy="222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1"/>
          <p:cNvPicPr preferRelativeResize="0"/>
          <p:nvPr/>
        </p:nvPicPr>
        <p:blipFill>
          <a:blip r:embed="rId3">
            <a:alphaModFix/>
          </a:blip>
          <a:stretch>
            <a:fillRect/>
          </a:stretch>
        </p:blipFill>
        <p:spPr>
          <a:xfrm>
            <a:off x="1187650" y="1171127"/>
            <a:ext cx="6677550" cy="3732850"/>
          </a:xfrm>
          <a:prstGeom prst="rect">
            <a:avLst/>
          </a:prstGeom>
          <a:noFill/>
          <a:ln>
            <a:noFill/>
          </a:ln>
        </p:spPr>
      </p:pic>
      <p:sp>
        <p:nvSpPr>
          <p:cNvPr id="112" name="Google Shape;112;p21"/>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(iv)</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3">
            <a:alphaModFix/>
          </a:blip>
          <a:srcRect b="0" l="0" r="0" t="0"/>
          <a:stretch/>
        </p:blipFill>
        <p:spPr>
          <a:xfrm>
            <a:off x="4044193" y="1954782"/>
            <a:ext cx="1219200" cy="1257300"/>
          </a:xfrm>
          <a:prstGeom prst="rect">
            <a:avLst/>
          </a:prstGeom>
          <a:noFill/>
          <a:ln>
            <a:noFill/>
          </a:ln>
        </p:spPr>
      </p:pic>
      <p:pic>
        <p:nvPicPr>
          <p:cNvPr id="118" name="Google Shape;118;p22"/>
          <p:cNvPicPr preferRelativeResize="0"/>
          <p:nvPr/>
        </p:nvPicPr>
        <p:blipFill rotWithShape="1">
          <a:blip r:embed="rId4">
            <a:alphaModFix/>
          </a:blip>
          <a:srcRect b="0" l="12562" r="12570" t="0"/>
          <a:stretch/>
        </p:blipFill>
        <p:spPr>
          <a:xfrm>
            <a:off x="233320" y="1406396"/>
            <a:ext cx="2813983" cy="2505075"/>
          </a:xfrm>
          <a:prstGeom prst="rect">
            <a:avLst/>
          </a:prstGeom>
          <a:noFill/>
          <a:ln>
            <a:noFill/>
          </a:ln>
        </p:spPr>
      </p:pic>
      <p:sp>
        <p:nvSpPr>
          <p:cNvPr id="119" name="Google Shape;119;p22"/>
          <p:cNvSpPr txBox="1"/>
          <p:nvPr/>
        </p:nvSpPr>
        <p:spPr>
          <a:xfrm>
            <a:off x="5476263" y="2149058"/>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20" name="Google Shape;120;p22"/>
          <p:cNvSpPr txBox="1"/>
          <p:nvPr/>
        </p:nvSpPr>
        <p:spPr>
          <a:xfrm>
            <a:off x="3460109" y="2206733"/>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21" name="Google Shape;121;p22"/>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(v)</a:t>
            </a:r>
            <a:endParaRPr b="1"/>
          </a:p>
        </p:txBody>
      </p:sp>
      <p:sp>
        <p:nvSpPr>
          <p:cNvPr id="122" name="Google Shape;122;p22"/>
          <p:cNvSpPr txBox="1"/>
          <p:nvPr/>
        </p:nvSpPr>
        <p:spPr>
          <a:xfrm>
            <a:off x="3122075" y="4156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5"/>
              </a:rPr>
              <a:t>https://setosa.io/ev/image-kernels/</a:t>
            </a:r>
            <a:endParaRPr/>
          </a:p>
        </p:txBody>
      </p:sp>
      <p:pic>
        <p:nvPicPr>
          <p:cNvPr id="123" name="Google Shape;123;p22"/>
          <p:cNvPicPr preferRelativeResize="0"/>
          <p:nvPr/>
        </p:nvPicPr>
        <p:blipFill rotWithShape="1">
          <a:blip r:embed="rId6">
            <a:alphaModFix/>
          </a:blip>
          <a:srcRect b="-19455" l="48149" r="-1031" t="-41731"/>
          <a:stretch/>
        </p:blipFill>
        <p:spPr>
          <a:xfrm>
            <a:off x="6039150" y="498600"/>
            <a:ext cx="3000000" cy="3657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