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9753600" cx="13004800"/>
  <p:notesSz cx="6858000" cy="9144000"/>
  <p:embeddedFontLst>
    <p:embeddedFont>
      <p:font typeface="Permanent Marker"/>
      <p:regular r:id="rId67"/>
    </p:embeddedFont>
    <p:embeddedFont>
      <p:font typeface="Helvetica Neue"/>
      <p:regular r:id="rId68"/>
      <p:bold r:id="rId69"/>
      <p:italic r:id="rId70"/>
      <p:boldItalic r:id="rId71"/>
    </p:embeddedFont>
    <p:embeddedFont>
      <p:font typeface="Gill Sans"/>
      <p:regular r:id="rId72"/>
      <p:bold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4" roundtripDataSignature="AMtx7mhLMTnjMH+l4v3HUiO0hzS0IkXS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DD47173-159E-4310-A30B-A33B30F98FBA}">
  <a:tblStyle styleId="{2DD47173-159E-4310-A30B-A33B30F98FBA}" styleName="Table_0">
    <a:wholeTbl>
      <a:tcTxStyle b="off" i="off">
        <a:font>
          <a:latin typeface="Helvetica Neue"/>
          <a:ea typeface="Helvetica Neue"/>
          <a:cs typeface="Helvetica Neue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GillSans-bold.fntdata"/><Relationship Id="rId72" Type="http://schemas.openxmlformats.org/officeDocument/2006/relationships/font" Target="fonts/GillSans-regular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customschemas.google.com/relationships/presentationmetadata" Target="meta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HelveticaNeue-boldItalic.fntdata"/><Relationship Id="rId70" Type="http://schemas.openxmlformats.org/officeDocument/2006/relationships/font" Target="fonts/HelveticaNeue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HelveticaNeue-regular.fntdata"/><Relationship Id="rId23" Type="http://schemas.openxmlformats.org/officeDocument/2006/relationships/slide" Target="slides/slide18.xml"/><Relationship Id="rId67" Type="http://schemas.openxmlformats.org/officeDocument/2006/relationships/font" Target="fonts/PermanentMarker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HelveticaNeue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" name="Google Shape;3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" name="Google Shape;258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" name="Google Shape;361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Google Shape;387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Google Shape;415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1" name="Google Shape;481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2" name="Google Shape;492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9" name="Google Shape;519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5" name="Google Shape;565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" name="Google Shape;588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Google Shape;611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" name="Google Shape;65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2" name="Google Shape;672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1" name="Google Shape;681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8" name="Google Shape;688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6" name="Google Shape;696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/>
              <a:t>I added the two examples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3" name="Google Shape;703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3" name="Google Shape;713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3" name="Google Shape;723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2" name="Google Shape;732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0" name="Google Shape;740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6" name="Google Shape;746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2" name="Google Shape;752;p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3" name="Google Shape;773;p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9" name="Google Shape;779;p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6" name="Google Shape;786;p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3" name="Google Shape;793;p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3200" lvl="0" marL="3429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1" id="10" name="Google Shape;1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3004801" cy="97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3"/>
          <p:cNvSpPr txBox="1"/>
          <p:nvPr>
            <p:ph type="title"/>
          </p:nvPr>
        </p:nvSpPr>
        <p:spPr>
          <a:xfrm>
            <a:off x="699225" y="327378"/>
            <a:ext cx="12007534" cy="1194365"/>
          </a:xfrm>
          <a:prstGeom prst="rect">
            <a:avLst/>
          </a:prstGeom>
          <a:noFill/>
          <a:ln cap="flat" cmpd="sng" w="9525">
            <a:solidFill>
              <a:srgbClr val="0051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  <a:defRPr b="0" sz="42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63"/>
          <p:cNvSpPr/>
          <p:nvPr>
            <p:ph idx="2" type="pic"/>
          </p:nvPr>
        </p:nvSpPr>
        <p:spPr>
          <a:xfrm>
            <a:off x="677700" y="4704083"/>
            <a:ext cx="3765974" cy="3765975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63"/>
          <p:cNvSpPr/>
          <p:nvPr>
            <p:ph idx="3" type="pic"/>
          </p:nvPr>
        </p:nvSpPr>
        <p:spPr>
          <a:xfrm>
            <a:off x="8972541" y="4704083"/>
            <a:ext cx="3765975" cy="3765975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63"/>
          <p:cNvSpPr/>
          <p:nvPr>
            <p:ph idx="4" type="pic"/>
          </p:nvPr>
        </p:nvSpPr>
        <p:spPr>
          <a:xfrm>
            <a:off x="6705286" y="4704083"/>
            <a:ext cx="3765975" cy="3765975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63"/>
          <p:cNvSpPr/>
          <p:nvPr>
            <p:ph idx="5" type="pic"/>
          </p:nvPr>
        </p:nvSpPr>
        <p:spPr>
          <a:xfrm>
            <a:off x="4438032" y="4704083"/>
            <a:ext cx="3765975" cy="3765975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63"/>
          <p:cNvSpPr txBox="1"/>
          <p:nvPr>
            <p:ph idx="1" type="body"/>
          </p:nvPr>
        </p:nvSpPr>
        <p:spPr>
          <a:xfrm>
            <a:off x="690879" y="2298879"/>
            <a:ext cx="12013639" cy="528321"/>
          </a:xfrm>
          <a:prstGeom prst="rect">
            <a:avLst/>
          </a:prstGeom>
          <a:noFill/>
          <a:ln>
            <a:noFill/>
          </a:ln>
        </p:spPr>
        <p:txBody>
          <a:bodyPr anchorCtr="0" anchor="t" bIns="51175" lIns="51175" spcFirstLastPara="1" rIns="51175" wrap="square" tIns="511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386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60"/>
              <a:buFont typeface="Verdana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40386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60"/>
              <a:buFont typeface="Verdana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40386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60"/>
              <a:buFont typeface="Verdana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40386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60"/>
              <a:buFont typeface="Verdana"/>
              <a:buChar char="●"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69189" lvl="5" marL="2743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63"/>
          <p:cNvSpPr txBox="1"/>
          <p:nvPr>
            <p:ph idx="6" type="body"/>
          </p:nvPr>
        </p:nvSpPr>
        <p:spPr>
          <a:xfrm>
            <a:off x="680722" y="3217615"/>
            <a:ext cx="12013636" cy="528321"/>
          </a:xfrm>
          <a:prstGeom prst="rect">
            <a:avLst/>
          </a:prstGeom>
          <a:noFill/>
          <a:ln>
            <a:noFill/>
          </a:ln>
        </p:spPr>
        <p:txBody>
          <a:bodyPr anchorCtr="0" anchor="t" bIns="51175" lIns="51175" spcFirstLastPara="1" rIns="51175" wrap="square" tIns="511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  <a:def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69189" lvl="1" marL="914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63"/>
          <p:cNvSpPr txBox="1"/>
          <p:nvPr>
            <p:ph idx="12" type="sldNum"/>
          </p:nvPr>
        </p:nvSpPr>
        <p:spPr>
          <a:xfrm>
            <a:off x="6285653" y="9040141"/>
            <a:ext cx="3034455" cy="520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 with bullets">
  <p:cSld name="Text slide with bulle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1" id="20" name="Google Shape;2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3004801" cy="97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  <a:defRPr b="0" sz="4200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64"/>
          <p:cNvSpPr txBox="1"/>
          <p:nvPr>
            <p:ph idx="1" type="body"/>
          </p:nvPr>
        </p:nvSpPr>
        <p:spPr>
          <a:xfrm>
            <a:off x="599039" y="2610131"/>
            <a:ext cx="12119024" cy="58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>
            <a:lvl1pPr indent="-495300" lvl="0" marL="45720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Char char="▪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47675" lvl="1" marL="91440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450"/>
              <a:buFont typeface="Verdana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447675" lvl="2" marL="137160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450"/>
              <a:buFont typeface="Verdana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447675" lvl="3" marL="182880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450"/>
              <a:buFont typeface="Verdana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447675" lvl="4" marL="228600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450"/>
              <a:buFont typeface="Verdana"/>
              <a:buChar char="●"/>
              <a:defRPr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69189" lvl="5" marL="2743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64"/>
          <p:cNvSpPr txBox="1"/>
          <p:nvPr>
            <p:ph idx="12" type="sldNum"/>
          </p:nvPr>
        </p:nvSpPr>
        <p:spPr>
          <a:xfrm>
            <a:off x="12577073" y="9060216"/>
            <a:ext cx="206475" cy="205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algn="r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with multiple logo's">
  <p:cSld name="End slide with multiple logo'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5"/>
          <p:cNvSpPr txBox="1"/>
          <p:nvPr>
            <p:ph type="title"/>
          </p:nvPr>
        </p:nvSpPr>
        <p:spPr>
          <a:xfrm>
            <a:off x="798720" y="320872"/>
            <a:ext cx="5427200" cy="18720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65"/>
          <p:cNvSpPr txBox="1"/>
          <p:nvPr>
            <p:ph idx="12" type="sldNum"/>
          </p:nvPr>
        </p:nvSpPr>
        <p:spPr>
          <a:xfrm>
            <a:off x="6365830" y="9205031"/>
            <a:ext cx="282129" cy="30264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65"/>
          <p:cNvSpPr/>
          <p:nvPr>
            <p:ph idx="2" type="pic"/>
          </p:nvPr>
        </p:nvSpPr>
        <p:spPr>
          <a:xfrm>
            <a:off x="6539911" y="319256"/>
            <a:ext cx="6108160" cy="81428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28" name="Google Shape;28;p65"/>
          <p:cNvSpPr txBox="1"/>
          <p:nvPr>
            <p:ph idx="1" type="body"/>
          </p:nvPr>
        </p:nvSpPr>
        <p:spPr>
          <a:xfrm>
            <a:off x="716800" y="2594134"/>
            <a:ext cx="5509740" cy="58633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900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690"/>
              <a:buFont typeface="Helvetica Neue"/>
              <a:buNone/>
              <a:defRPr>
                <a:solidFill>
                  <a:schemeClr val="dk1"/>
                </a:solidFill>
              </a:defRPr>
            </a:lvl1pPr>
            <a:lvl2pPr indent="-369189" lvl="1" marL="914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slide with bullets">
  <p:cSld name="1_Text slide with bulle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6"/>
          <p:cNvSpPr txBox="1"/>
          <p:nvPr>
            <p:ph type="title"/>
          </p:nvPr>
        </p:nvSpPr>
        <p:spPr>
          <a:xfrm>
            <a:off x="699224" y="327379"/>
            <a:ext cx="12007532" cy="11943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66"/>
          <p:cNvSpPr txBox="1"/>
          <p:nvPr>
            <p:ph idx="1" type="body"/>
          </p:nvPr>
        </p:nvSpPr>
        <p:spPr>
          <a:xfrm>
            <a:off x="599040" y="2610132"/>
            <a:ext cx="12119023" cy="58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6291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/>
            </a:lvl1pPr>
            <a:lvl2pPr indent="-462915" lvl="1" marL="9144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lt2"/>
              </a:buClr>
              <a:buSzPts val="3690"/>
              <a:buFont typeface="Helvetica Neue"/>
              <a:buChar char="•"/>
              <a:defRPr/>
            </a:lvl2pPr>
            <a:lvl3pPr indent="-462914" lvl="2" marL="1371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/>
            </a:lvl3pPr>
            <a:lvl4pPr indent="-462914" lvl="3" marL="18288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/>
            </a:lvl4pPr>
            <a:lvl5pPr indent="-462914" lvl="4" marL="22860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66"/>
          <p:cNvSpPr txBox="1"/>
          <p:nvPr>
            <p:ph idx="12" type="sldNum"/>
          </p:nvPr>
        </p:nvSpPr>
        <p:spPr>
          <a:xfrm>
            <a:off x="9172747" y="13219385"/>
            <a:ext cx="282129" cy="30264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1pPr>
            <a:lvl2pPr indent="0" lvl="1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2pPr>
            <a:lvl3pPr indent="0" lvl="2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3pPr>
            <a:lvl4pPr indent="0" lvl="3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4pPr>
            <a:lvl5pPr indent="0" lvl="4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5pPr>
            <a:lvl6pPr indent="0" lvl="5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6pPr>
            <a:lvl7pPr indent="0" lvl="6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7pPr>
            <a:lvl8pPr indent="0" lvl="7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8pPr>
            <a:lvl9pPr indent="0" lvl="8" marL="0" algn="r">
              <a:lnSpc>
                <a:spcPct val="131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">
  <p:cSld name="Only 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7"/>
          <p:cNvSpPr txBox="1"/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67"/>
          <p:cNvSpPr txBox="1"/>
          <p:nvPr>
            <p:ph idx="12" type="sldNum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07395" y="8732326"/>
            <a:ext cx="1746543" cy="873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2"/>
          <p:cNvSpPr txBox="1"/>
          <p:nvPr>
            <p:ph idx="1" type="body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462915" lvl="0" marL="4572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62915" lvl="1" marL="9144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62914" lvl="2" marL="13716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62914" lvl="3" marL="18288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62914" lvl="4" marL="22860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62914" lvl="5" marL="27432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62914" lvl="6" marL="32004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62914" lvl="7" marL="36576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62915" lvl="8" marL="41148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690"/>
              <a:buFont typeface="Helvetica Neue"/>
              <a:buChar char="•"/>
              <a:defRPr b="0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62"/>
          <p:cNvSpPr txBox="1"/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62"/>
          <p:cNvSpPr txBox="1"/>
          <p:nvPr>
            <p:ph idx="12" type="sldNum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5.png"/><Relationship Id="rId5" Type="http://schemas.openxmlformats.org/officeDocument/2006/relationships/image" Target="../media/image13.jpg"/><Relationship Id="rId6" Type="http://schemas.openxmlformats.org/officeDocument/2006/relationships/image" Target="../media/image3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8.jpg"/><Relationship Id="rId6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openxmlformats.org/officeDocument/2006/relationships/image" Target="../media/image29.jpg"/><Relationship Id="rId7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4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46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gif"/><Relationship Id="rId4" Type="http://schemas.openxmlformats.org/officeDocument/2006/relationships/image" Target="../media/image41.png"/><Relationship Id="rId5" Type="http://schemas.openxmlformats.org/officeDocument/2006/relationships/image" Target="../media/image4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gif"/><Relationship Id="rId4" Type="http://schemas.openxmlformats.org/officeDocument/2006/relationships/image" Target="../media/image57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Relationship Id="rId4" Type="http://schemas.openxmlformats.org/officeDocument/2006/relationships/image" Target="../media/image68.png"/><Relationship Id="rId5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Relationship Id="rId4" Type="http://schemas.openxmlformats.org/officeDocument/2006/relationships/image" Target="../media/image68.png"/><Relationship Id="rId5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Relationship Id="rId4" Type="http://schemas.openxmlformats.org/officeDocument/2006/relationships/image" Target="../media/image68.png"/><Relationship Id="rId5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68.png"/><Relationship Id="rId5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68.png"/><Relationship Id="rId5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6.gif"/><Relationship Id="rId4" Type="http://schemas.openxmlformats.org/officeDocument/2006/relationships/image" Target="../media/image6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Relationship Id="rId4" Type="http://schemas.openxmlformats.org/officeDocument/2006/relationships/image" Target="../media/image33.png"/><Relationship Id="rId11" Type="http://schemas.openxmlformats.org/officeDocument/2006/relationships/image" Target="../media/image65.png"/><Relationship Id="rId10" Type="http://schemas.openxmlformats.org/officeDocument/2006/relationships/image" Target="../media/image29.jpg"/><Relationship Id="rId9" Type="http://schemas.openxmlformats.org/officeDocument/2006/relationships/image" Target="../media/image80.png"/><Relationship Id="rId5" Type="http://schemas.openxmlformats.org/officeDocument/2006/relationships/image" Target="../media/image35.png"/><Relationship Id="rId6" Type="http://schemas.openxmlformats.org/officeDocument/2006/relationships/image" Target="../media/image24.jpg"/><Relationship Id="rId7" Type="http://schemas.openxmlformats.org/officeDocument/2006/relationships/image" Target="../media/image63.png"/><Relationship Id="rId8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png"/><Relationship Id="rId4" Type="http://schemas.openxmlformats.org/officeDocument/2006/relationships/image" Target="../media/image8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5.png"/><Relationship Id="rId4" Type="http://schemas.openxmlformats.org/officeDocument/2006/relationships/image" Target="../media/image7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10" Type="http://schemas.openxmlformats.org/officeDocument/2006/relationships/image" Target="../media/image82.png"/><Relationship Id="rId9" Type="http://schemas.openxmlformats.org/officeDocument/2006/relationships/image" Target="../media/image75.png"/><Relationship Id="rId5" Type="http://schemas.openxmlformats.org/officeDocument/2006/relationships/image" Target="../media/image32.png"/><Relationship Id="rId6" Type="http://schemas.openxmlformats.org/officeDocument/2006/relationships/image" Target="../media/image29.jpg"/><Relationship Id="rId7" Type="http://schemas.openxmlformats.org/officeDocument/2006/relationships/image" Target="../media/image24.jpg"/><Relationship Id="rId8" Type="http://schemas.openxmlformats.org/officeDocument/2006/relationships/image" Target="../media/image7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13.jp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jdelijke aanduiding voor afbeelding 175" id="41" name="Google Shape;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2541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Tijdelijke aanduiding voor afbeelding 175" id="42" name="Google Shape;4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286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" name="Google Shape;43;p1"/>
          <p:cNvSpPr txBox="1"/>
          <p:nvPr>
            <p:ph type="title"/>
          </p:nvPr>
        </p:nvSpPr>
        <p:spPr>
          <a:xfrm>
            <a:off x="701519" y="330286"/>
            <a:ext cx="12007534" cy="1929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ct val="100000"/>
              <a:buFont typeface="Verdana"/>
              <a:buNone/>
            </a:pPr>
            <a:r>
              <a:rPr lang="en-US"/>
              <a:t>Reinforcement Learning </a:t>
            </a:r>
            <a:br>
              <a:rPr lang="en-US"/>
            </a:br>
            <a:r>
              <a:rPr lang="en-US"/>
              <a:t>- training intelligent agents</a:t>
            </a:r>
            <a:br>
              <a:rPr lang="en-US"/>
            </a:br>
            <a:endParaRPr/>
          </a:p>
        </p:txBody>
      </p:sp>
      <p:sp>
        <p:nvSpPr>
          <p:cNvPr id="44" name="Google Shape;44;p1"/>
          <p:cNvSpPr txBox="1"/>
          <p:nvPr>
            <p:ph idx="6" type="body"/>
          </p:nvPr>
        </p:nvSpPr>
        <p:spPr>
          <a:xfrm>
            <a:off x="680722" y="2658144"/>
            <a:ext cx="12013636" cy="2045939"/>
          </a:xfrm>
          <a:prstGeom prst="rect">
            <a:avLst/>
          </a:prstGeom>
          <a:noFill/>
          <a:ln>
            <a:noFill/>
          </a:ln>
        </p:spPr>
        <p:txBody>
          <a:bodyPr anchorCtr="0" anchor="t" bIns="51175" lIns="51175" spcFirstLastPara="1" rIns="51175" wrap="square" tIns="51175">
            <a:normAutofit/>
          </a:bodyPr>
          <a:lstStyle/>
          <a:p>
            <a:pPr indent="0" lvl="0" marL="0" rtl="0" algn="l">
              <a:lnSpc>
                <a:spcPct val="117241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PhD Michiel Kallenberg, Artificial Intelligence (AIN), Radix</a:t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Prof dr Ioannis Athanasiadis and Hilmy Baja MSc</a:t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Tijdelijke aanduiding voor afbeelding 175" id="45" name="Google Shape;4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8032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6" name="Google Shape;46;p1"/>
          <p:cNvGrpSpPr/>
          <p:nvPr/>
        </p:nvGrpSpPr>
        <p:grpSpPr>
          <a:xfrm>
            <a:off x="9914386" y="8837749"/>
            <a:ext cx="2923406" cy="758311"/>
            <a:chOff x="-50800" y="-50800"/>
            <a:chExt cx="2923404" cy="758309"/>
          </a:xfrm>
        </p:grpSpPr>
        <p:pic>
          <p:nvPicPr>
            <p:cNvPr descr="@inathens @inathens" id="47" name="Google Shape;47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50800" y="-50800"/>
              <a:ext cx="2923404" cy="758309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</p:pic>
        <p:pic>
          <p:nvPicPr>
            <p:cNvPr descr="Image" id="48" name="Google Shape;48;p1"/>
            <p:cNvPicPr preferRelativeResize="0"/>
            <p:nvPr/>
          </p:nvPicPr>
          <p:blipFill rotWithShape="1">
            <a:blip r:embed="rId7">
              <a:alphaModFix/>
            </a:blip>
            <a:srcRect b="17351" l="10956" r="10278" t="17627"/>
            <a:stretch/>
          </p:blipFill>
          <p:spPr>
            <a:xfrm>
              <a:off x="247665" y="113192"/>
              <a:ext cx="521210" cy="430257"/>
            </a:xfrm>
            <a:custGeom>
              <a:rect b="b" l="l" r="r" t="t"/>
              <a:pathLst>
                <a:path extrusionOk="0" h="21198" w="21322">
                  <a:moveTo>
                    <a:pt x="14833" y="0"/>
                  </a:moveTo>
                  <a:cubicBezTo>
                    <a:pt x="13813" y="-9"/>
                    <a:pt x="12785" y="396"/>
                    <a:pt x="11927" y="1212"/>
                  </a:cubicBezTo>
                  <a:cubicBezTo>
                    <a:pt x="11400" y="1713"/>
                    <a:pt x="10780" y="2861"/>
                    <a:pt x="10563" y="3715"/>
                  </a:cubicBezTo>
                  <a:cubicBezTo>
                    <a:pt x="10394" y="4378"/>
                    <a:pt x="10323" y="5577"/>
                    <a:pt x="10417" y="6257"/>
                  </a:cubicBezTo>
                  <a:lnTo>
                    <a:pt x="10449" y="6550"/>
                  </a:lnTo>
                  <a:lnTo>
                    <a:pt x="9946" y="6511"/>
                  </a:lnTo>
                  <a:cubicBezTo>
                    <a:pt x="8628" y="6432"/>
                    <a:pt x="6902" y="5851"/>
                    <a:pt x="5449" y="4986"/>
                  </a:cubicBezTo>
                  <a:cubicBezTo>
                    <a:pt x="4199" y="4241"/>
                    <a:pt x="3216" y="3376"/>
                    <a:pt x="2137" y="2092"/>
                  </a:cubicBezTo>
                  <a:cubicBezTo>
                    <a:pt x="1137" y="904"/>
                    <a:pt x="1162" y="914"/>
                    <a:pt x="919" y="1838"/>
                  </a:cubicBezTo>
                  <a:cubicBezTo>
                    <a:pt x="380" y="3890"/>
                    <a:pt x="738" y="5870"/>
                    <a:pt x="1942" y="7371"/>
                  </a:cubicBezTo>
                  <a:cubicBezTo>
                    <a:pt x="2345" y="7874"/>
                    <a:pt x="2432" y="8009"/>
                    <a:pt x="2331" y="8056"/>
                  </a:cubicBezTo>
                  <a:cubicBezTo>
                    <a:pt x="2178" y="8127"/>
                    <a:pt x="1500" y="7944"/>
                    <a:pt x="1032" y="7704"/>
                  </a:cubicBezTo>
                  <a:cubicBezTo>
                    <a:pt x="846" y="7608"/>
                    <a:pt x="683" y="7547"/>
                    <a:pt x="659" y="7547"/>
                  </a:cubicBezTo>
                  <a:cubicBezTo>
                    <a:pt x="568" y="7547"/>
                    <a:pt x="730" y="8795"/>
                    <a:pt x="886" y="9307"/>
                  </a:cubicBezTo>
                  <a:cubicBezTo>
                    <a:pt x="1107" y="10028"/>
                    <a:pt x="1662" y="11028"/>
                    <a:pt x="2104" y="11497"/>
                  </a:cubicBezTo>
                  <a:cubicBezTo>
                    <a:pt x="2454" y="11868"/>
                    <a:pt x="3447" y="12527"/>
                    <a:pt x="3841" y="12651"/>
                  </a:cubicBezTo>
                  <a:cubicBezTo>
                    <a:pt x="3999" y="12700"/>
                    <a:pt x="4020" y="12728"/>
                    <a:pt x="3939" y="12827"/>
                  </a:cubicBezTo>
                  <a:cubicBezTo>
                    <a:pt x="3870" y="12909"/>
                    <a:pt x="3583" y="12964"/>
                    <a:pt x="3029" y="12964"/>
                  </a:cubicBezTo>
                  <a:cubicBezTo>
                    <a:pt x="2231" y="12964"/>
                    <a:pt x="2218" y="12955"/>
                    <a:pt x="2283" y="13159"/>
                  </a:cubicBezTo>
                  <a:cubicBezTo>
                    <a:pt x="2789" y="14765"/>
                    <a:pt x="4100" y="16108"/>
                    <a:pt x="5449" y="16405"/>
                  </a:cubicBezTo>
                  <a:cubicBezTo>
                    <a:pt x="6331" y="16599"/>
                    <a:pt x="6330" y="16676"/>
                    <a:pt x="5497" y="17304"/>
                  </a:cubicBezTo>
                  <a:cubicBezTo>
                    <a:pt x="4042" y="18401"/>
                    <a:pt x="2188" y="19011"/>
                    <a:pt x="529" y="18927"/>
                  </a:cubicBezTo>
                  <a:cubicBezTo>
                    <a:pt x="-237" y="18888"/>
                    <a:pt x="-228" y="18897"/>
                    <a:pt x="935" y="19592"/>
                  </a:cubicBezTo>
                  <a:cubicBezTo>
                    <a:pt x="2233" y="20368"/>
                    <a:pt x="3706" y="20907"/>
                    <a:pt x="5091" y="21098"/>
                  </a:cubicBezTo>
                  <a:cubicBezTo>
                    <a:pt x="8677" y="21591"/>
                    <a:pt x="12365" y="20233"/>
                    <a:pt x="14914" y="17500"/>
                  </a:cubicBezTo>
                  <a:cubicBezTo>
                    <a:pt x="16927" y="15342"/>
                    <a:pt x="18445" y="12135"/>
                    <a:pt x="18973" y="8897"/>
                  </a:cubicBezTo>
                  <a:cubicBezTo>
                    <a:pt x="19114" y="8037"/>
                    <a:pt x="19249" y="6431"/>
                    <a:pt x="19249" y="5709"/>
                  </a:cubicBezTo>
                  <a:lnTo>
                    <a:pt x="19249" y="5221"/>
                  </a:lnTo>
                  <a:lnTo>
                    <a:pt x="19801" y="4693"/>
                  </a:lnTo>
                  <a:cubicBezTo>
                    <a:pt x="20294" y="4208"/>
                    <a:pt x="21106" y="3133"/>
                    <a:pt x="21295" y="2718"/>
                  </a:cubicBezTo>
                  <a:cubicBezTo>
                    <a:pt x="21363" y="2568"/>
                    <a:pt x="21326" y="2561"/>
                    <a:pt x="20954" y="2737"/>
                  </a:cubicBezTo>
                  <a:cubicBezTo>
                    <a:pt x="20432" y="2985"/>
                    <a:pt x="19279" y="3316"/>
                    <a:pt x="19184" y="3246"/>
                  </a:cubicBezTo>
                  <a:cubicBezTo>
                    <a:pt x="19145" y="3216"/>
                    <a:pt x="19372" y="2864"/>
                    <a:pt x="19704" y="2464"/>
                  </a:cubicBezTo>
                  <a:cubicBezTo>
                    <a:pt x="20097" y="1990"/>
                    <a:pt x="20400" y="1527"/>
                    <a:pt x="20564" y="1134"/>
                  </a:cubicBezTo>
                  <a:cubicBezTo>
                    <a:pt x="20703" y="802"/>
                    <a:pt x="20809" y="510"/>
                    <a:pt x="20792" y="489"/>
                  </a:cubicBezTo>
                  <a:cubicBezTo>
                    <a:pt x="20774" y="468"/>
                    <a:pt x="20572" y="570"/>
                    <a:pt x="20353" y="704"/>
                  </a:cubicBezTo>
                  <a:cubicBezTo>
                    <a:pt x="19804" y="1039"/>
                    <a:pt x="19252" y="1293"/>
                    <a:pt x="18616" y="1506"/>
                  </a:cubicBezTo>
                  <a:lnTo>
                    <a:pt x="18080" y="1682"/>
                  </a:lnTo>
                  <a:lnTo>
                    <a:pt x="17674" y="1251"/>
                  </a:lnTo>
                  <a:cubicBezTo>
                    <a:pt x="16867" y="420"/>
                    <a:pt x="15853" y="9"/>
                    <a:pt x="14833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49" name="Google Shape;49;p1"/>
          <p:cNvPicPr preferRelativeResize="0"/>
          <p:nvPr/>
        </p:nvPicPr>
        <p:blipFill rotWithShape="1">
          <a:blip r:embed="rId8">
            <a:alphaModFix/>
          </a:blip>
          <a:srcRect b="6" l="0" r="0" t="7"/>
          <a:stretch/>
        </p:blipFill>
        <p:spPr>
          <a:xfrm>
            <a:off x="667709" y="4704082"/>
            <a:ext cx="3765948" cy="3765409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3809520" y="8868057"/>
            <a:ext cx="5791532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21, 2025</a:t>
            </a:r>
            <a:endParaRPr b="0" i="0" sz="16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" name="Google Shape;5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21879" y="8686617"/>
            <a:ext cx="2208571" cy="88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Classical Examples</a:t>
            </a:r>
            <a:endParaRPr/>
          </a:p>
        </p:txBody>
      </p:sp>
      <p:pic>
        <p:nvPicPr>
          <p:cNvPr descr="Afbeelding met tekst, tekenfilm, illustratie, ontwerp&#10;&#10;Door AI gegenereerde inhoud is mogelijk onjuist." id="131" name="Google Shape;13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350" y="2859596"/>
            <a:ext cx="10600473" cy="3561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Human development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Classical Examples</a:t>
            </a:r>
            <a:endParaRPr/>
          </a:p>
        </p:txBody>
      </p:sp>
      <p:sp>
        <p:nvSpPr>
          <p:cNvPr id="138" name="Google Shape;138;p11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Gaming</a:t>
            </a:r>
            <a:endParaRPr/>
          </a:p>
        </p:txBody>
      </p:sp>
      <p:pic>
        <p:nvPicPr>
          <p:cNvPr descr="Reinforcement Learning | Machine Learning Techniques | by John Fleischli |  Artificial Intelligence in Plain English" id="139" name="Google Shape;139;p11"/>
          <p:cNvPicPr preferRelativeResize="0"/>
          <p:nvPr/>
        </p:nvPicPr>
        <p:blipFill rotWithShape="1">
          <a:blip r:embed="rId3">
            <a:alphaModFix/>
          </a:blip>
          <a:srcRect b="4878" l="1834" r="2293" t="4349"/>
          <a:stretch/>
        </p:blipFill>
        <p:spPr>
          <a:xfrm>
            <a:off x="970985" y="2474815"/>
            <a:ext cx="5518861" cy="245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Classical Examples</a:t>
            </a:r>
            <a:endParaRPr/>
          </a:p>
        </p:txBody>
      </p:sp>
      <p:sp>
        <p:nvSpPr>
          <p:cNvPr id="145" name="Google Shape;145;p12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Gaming</a:t>
            </a:r>
            <a:endParaRPr/>
          </a:p>
        </p:txBody>
      </p:sp>
      <p:pic>
        <p:nvPicPr>
          <p:cNvPr descr="Reinforcement Learning | Machine Learning Techniques | by John Fleischli |  Artificial Intelligence in Plain English" id="146" name="Google Shape;146;p12"/>
          <p:cNvPicPr preferRelativeResize="0"/>
          <p:nvPr/>
        </p:nvPicPr>
        <p:blipFill rotWithShape="1">
          <a:blip r:embed="rId3">
            <a:alphaModFix/>
          </a:blip>
          <a:srcRect b="4878" l="1834" r="2293" t="4349"/>
          <a:stretch/>
        </p:blipFill>
        <p:spPr>
          <a:xfrm>
            <a:off x="970985" y="2474815"/>
            <a:ext cx="5518861" cy="2457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ificial intelligence: Google's AlphaGo beats Go master Lee Se-dol - BBC  News" id="147" name="Google Shape;1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690" y="5741247"/>
            <a:ext cx="4311256" cy="2478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Classical Examples</a:t>
            </a:r>
            <a:endParaRPr/>
          </a:p>
        </p:txBody>
      </p:sp>
      <p:sp>
        <p:nvSpPr>
          <p:cNvPr id="153" name="Google Shape;153;p13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Gaming</a:t>
            </a:r>
            <a:endParaRPr/>
          </a:p>
        </p:txBody>
      </p:sp>
      <p:pic>
        <p:nvPicPr>
          <p:cNvPr descr="Reinforcement Learning | Machine Learning Techniques | by John Fleischli |  Artificial Intelligence in Plain English" id="154" name="Google Shape;154;p13"/>
          <p:cNvPicPr preferRelativeResize="0"/>
          <p:nvPr/>
        </p:nvPicPr>
        <p:blipFill rotWithShape="1">
          <a:blip r:embed="rId3">
            <a:alphaModFix/>
          </a:blip>
          <a:srcRect b="4878" l="1834" r="2293" t="4349"/>
          <a:stretch/>
        </p:blipFill>
        <p:spPr>
          <a:xfrm>
            <a:off x="970985" y="2474815"/>
            <a:ext cx="5518861" cy="2457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ificial intelligence: Google's AlphaGo beats Go master Lee Se-dol - BBC  News" id="155" name="Google Shape;1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690" y="5741247"/>
            <a:ext cx="4311256" cy="247812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 txBox="1"/>
          <p:nvPr/>
        </p:nvSpPr>
        <p:spPr>
          <a:xfrm>
            <a:off x="6465335" y="5938237"/>
            <a:ext cx="6010781" cy="208735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60"/>
              <a:buFont typeface="Verdana"/>
              <a:buNone/>
            </a:pPr>
            <a:r>
              <a:rPr b="1" i="1" lang="en-US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What is the "state" in these examples?</a:t>
            </a:r>
            <a:endParaRPr b="0" i="1" sz="24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plein, Rechthoek, Kleurrijkheid, Majorelleblauw&#10;&#10;Door AI gegenereerde inhoud is mogelijk onjuist." id="157" name="Google Shape;15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9512" y="2428882"/>
            <a:ext cx="2925389" cy="285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Classical Examples</a:t>
            </a:r>
            <a:endParaRPr/>
          </a:p>
        </p:txBody>
      </p:sp>
      <p:sp>
        <p:nvSpPr>
          <p:cNvPr id="163" name="Google Shape;163;p1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Recommendation systems </a:t>
            </a:r>
            <a:endParaRPr/>
          </a:p>
        </p:txBody>
      </p:sp>
      <p:sp>
        <p:nvSpPr>
          <p:cNvPr id="164" name="Google Shape;164;p14"/>
          <p:cNvSpPr/>
          <p:nvPr/>
        </p:nvSpPr>
        <p:spPr>
          <a:xfrm rot="10800000">
            <a:off x="3884013" y="5317759"/>
            <a:ext cx="4405639" cy="141914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A093"/>
          </a:solidFill>
          <a:ln cap="flat" cmpd="sng" w="12700">
            <a:solidFill>
              <a:srgbClr val="DEF7D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3996993" y="2839785"/>
            <a:ext cx="4272470" cy="143236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A093"/>
          </a:solidFill>
          <a:ln cap="flat" cmpd="sng" w="12700">
            <a:solidFill>
              <a:srgbClr val="DEF7D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Rice Grain Logo Vector Art, Icons, and Graphics for Free Download" id="166" name="Google Shape;1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824" y="5455932"/>
            <a:ext cx="2108820" cy="204273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4"/>
          <p:cNvSpPr txBox="1"/>
          <p:nvPr/>
        </p:nvSpPr>
        <p:spPr>
          <a:xfrm>
            <a:off x="9175684" y="3828695"/>
            <a:ext cx="3131966" cy="208735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Verdana"/>
              <a:buNone/>
            </a:pP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Environment:</a:t>
            </a: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FD1F00"/>
              </a:buClr>
              <a:buSzPts val="3360"/>
              <a:buFont typeface="Verdana"/>
              <a:buNone/>
            </a:pPr>
            <a:r>
              <a:rPr b="1" i="1" lang="en-US" sz="2400" u="none" cap="none" strike="noStrike">
                <a:solidFill>
                  <a:srgbClr val="FD1F00"/>
                </a:solidFill>
                <a:latin typeface="Verdana"/>
                <a:ea typeface="Verdana"/>
                <a:cs typeface="Verdana"/>
                <a:sym typeface="Verdana"/>
              </a:rPr>
              <a:t>Question:</a:t>
            </a:r>
            <a:r>
              <a:rPr b="0" i="1" lang="en-US" sz="2400" u="none" cap="none" strike="noStrike">
                <a:solidFill>
                  <a:srgbClr val="FD1F00"/>
                </a:solidFill>
                <a:latin typeface="Verdana"/>
                <a:ea typeface="Verdana"/>
                <a:cs typeface="Verdana"/>
                <a:sym typeface="Verdana"/>
              </a:rPr>
              <a:t> what is the environment here?</a:t>
            </a:r>
            <a:endParaRPr b="0" i="1" sz="2400" u="none" cap="none" strike="noStrike">
              <a:solidFill>
                <a:srgbClr val="FD1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4674117" y="3630517"/>
            <a:ext cx="2920507" cy="215343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Verdana"/>
              <a:buNone/>
            </a:pP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Action:</a:t>
            </a:r>
            <a:b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Recommend song</a:t>
            </a:r>
            <a:endParaRPr b="0" i="0" sz="18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4677479" y="7111392"/>
            <a:ext cx="4638619" cy="245741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Verdana"/>
              <a:buNone/>
            </a:pP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State:</a:t>
            </a:r>
            <a:b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"Features" of past n songs</a:t>
            </a: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Verdana"/>
              <a:buNone/>
            </a:pP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Reward:</a:t>
            </a:r>
            <a:b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1" lang="en-US" sz="2400" u="none" cap="none" strike="noStrike">
                <a:solidFill>
                  <a:srgbClr val="FD1F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2400" u="none" cap="none" strike="noStrike">
                <a:solidFill>
                  <a:srgbClr val="FD1F00"/>
                </a:solidFill>
                <a:latin typeface="Verdana"/>
                <a:ea typeface="Verdana"/>
                <a:cs typeface="Verdana"/>
                <a:sym typeface="Verdana"/>
              </a:rPr>
              <a:t>what could be a good reward signal?</a:t>
            </a:r>
            <a:endParaRPr/>
          </a:p>
        </p:txBody>
      </p:sp>
      <p:sp>
        <p:nvSpPr>
          <p:cNvPr id="170" name="Google Shape;170;p14"/>
          <p:cNvSpPr txBox="1"/>
          <p:nvPr/>
        </p:nvSpPr>
        <p:spPr>
          <a:xfrm>
            <a:off x="2106830" y="5787620"/>
            <a:ext cx="1532798" cy="245741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Verdana"/>
              <a:buNone/>
            </a:pPr>
            <a: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Agent</a:t>
            </a:r>
            <a:br>
              <a:rPr b="1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lijn, schets, cirkel, kunst&#10;&#10;Door AI gegenereerde inhoud is mogelijk onjuist." id="171" name="Google Shape;1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1581" y="2430587"/>
            <a:ext cx="1653473" cy="999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Music Vector Art, Icons, and Graphics for Free Download" id="172" name="Google Shape;17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5677" y="3239180"/>
            <a:ext cx="2743199" cy="2529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otify Premium - Spotify (NL)" id="173" name="Google Shape;17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52421" y="1394054"/>
            <a:ext cx="2743199" cy="82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a current example</a:t>
            </a:r>
            <a:endParaRPr/>
          </a:p>
        </p:txBody>
      </p:sp>
      <p:sp>
        <p:nvSpPr>
          <p:cNvPr id="179" name="Google Shape;179;p15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Green Life Sciences</a:t>
            </a:r>
            <a:endParaRPr/>
          </a:p>
        </p:txBody>
      </p:sp>
      <p:grpSp>
        <p:nvGrpSpPr>
          <p:cNvPr id="180" name="Google Shape;180;p15"/>
          <p:cNvGrpSpPr/>
          <p:nvPr/>
        </p:nvGrpSpPr>
        <p:grpSpPr>
          <a:xfrm>
            <a:off x="1909490" y="1919859"/>
            <a:ext cx="11072639" cy="7748823"/>
            <a:chOff x="1909490" y="1919859"/>
            <a:chExt cx="11072639" cy="7748823"/>
          </a:xfrm>
        </p:grpSpPr>
        <p:grpSp>
          <p:nvGrpSpPr>
            <p:cNvPr id="181" name="Google Shape;181;p15"/>
            <p:cNvGrpSpPr/>
            <p:nvPr/>
          </p:nvGrpSpPr>
          <p:grpSpPr>
            <a:xfrm>
              <a:off x="1909490" y="3395216"/>
              <a:ext cx="1522782" cy="2171459"/>
              <a:chOff x="1158007" y="3530259"/>
              <a:chExt cx="742338" cy="1086965"/>
            </a:xfrm>
          </p:grpSpPr>
          <p:grpSp>
            <p:nvGrpSpPr>
              <p:cNvPr id="182" name="Google Shape;182;p15"/>
              <p:cNvGrpSpPr/>
              <p:nvPr/>
            </p:nvGrpSpPr>
            <p:grpSpPr>
              <a:xfrm>
                <a:off x="1158007" y="3816921"/>
                <a:ext cx="742338" cy="800303"/>
                <a:chOff x="1158007" y="3816921"/>
                <a:chExt cx="1055770" cy="1138209"/>
              </a:xfrm>
            </p:grpSpPr>
            <p:sp>
              <p:nvSpPr>
                <p:cNvPr id="183" name="Google Shape;183;p15"/>
                <p:cNvSpPr/>
                <p:nvPr/>
              </p:nvSpPr>
              <p:spPr>
                <a:xfrm>
                  <a:off x="1252593" y="3816921"/>
                  <a:ext cx="862692" cy="1138209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125" lIns="64275" spcFirstLastPara="1" rIns="64275" wrap="square" tIns="321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950"/>
                    <a:buFont typeface="Helvetica Neue"/>
                    <a:buNone/>
                  </a:pPr>
                  <a:r>
                    <a:t/>
                  </a:r>
                  <a:endParaRPr b="0" i="0" sz="2950" u="none" cap="none" strike="noStrik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pic>
              <p:nvPicPr>
                <p:cNvPr descr="Shape&#10;&#10;Description automatically generated with low confidence" id="184" name="Google Shape;184;p1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158007" y="3854983"/>
                  <a:ext cx="1055770" cy="10557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5" name="Google Shape;185;p15"/>
              <p:cNvSpPr/>
              <p:nvPr/>
            </p:nvSpPr>
            <p:spPr>
              <a:xfrm>
                <a:off x="1207192" y="3696444"/>
                <a:ext cx="550893" cy="24767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50"/>
                  <a:buFont typeface="Helvetica Neue"/>
                  <a:buNone/>
                </a:pPr>
                <a:r>
                  <a:t/>
                </a:r>
                <a:endParaRPr b="0" i="0" sz="125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descr="Shape&#10;&#10;Description automatically generated with low confidence" id="186" name="Google Shape;186;p1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216693" y="3530259"/>
                <a:ext cx="606580" cy="6065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Afbeelding met tekening, ontwerp&#10;&#10;Door AI gegenereerde inhoud is mogelijk onjuist." id="187" name="Google Shape;187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58421" y="3238431"/>
              <a:ext cx="3723371" cy="2851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5"/>
            <p:cNvSpPr/>
            <p:nvPr/>
          </p:nvSpPr>
          <p:spPr>
            <a:xfrm rot="10800000">
              <a:off x="3884013" y="5317759"/>
              <a:ext cx="4405639" cy="1419149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FFA093"/>
            </a:solidFill>
            <a:ln cap="flat" cmpd="sng" w="12700">
              <a:solidFill>
                <a:srgbClr val="DEF7D5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996993" y="2839785"/>
              <a:ext cx="4272470" cy="1432364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solidFill>
              <a:srgbClr val="FFA093"/>
            </a:solidFill>
            <a:ln cap="flat" cmpd="sng" w="12700">
              <a:solidFill>
                <a:srgbClr val="DEF7D5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Gieter Vectorafbeeldingen, iconen en afbeeldingen gratis te downloaden" id="190" name="Google Shape;19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5378511" y="1919859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ice Grain Logo Vector Art, Icons, and Graphics for Free Download" id="191" name="Google Shape;191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75824" y="5455932"/>
              <a:ext cx="2108820" cy="2042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15"/>
            <p:cNvSpPr txBox="1"/>
            <p:nvPr/>
          </p:nvSpPr>
          <p:spPr>
            <a:xfrm>
              <a:off x="9850163" y="3828695"/>
              <a:ext cx="3131966" cy="2087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/>
            </a:bodyPr>
            <a:lstStyle/>
            <a:p>
              <a:pPr indent="0" lvl="0" marL="0" marR="0" rtl="0" algn="l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172"/>
                </a:buClr>
                <a:buSzPts val="3360"/>
                <a:buFont typeface="Verdana"/>
                <a:buNone/>
              </a:pPr>
              <a: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Environment:</a:t>
              </a:r>
              <a:r>
                <a:rPr b="0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 Crop Growth Model</a:t>
              </a:r>
              <a:endParaRPr b="0" i="0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3" name="Google Shape;193;p15"/>
            <p:cNvSpPr txBox="1"/>
            <p:nvPr/>
          </p:nvSpPr>
          <p:spPr>
            <a:xfrm>
              <a:off x="4875025" y="3400907"/>
              <a:ext cx="2920507" cy="2153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/>
            </a:bodyPr>
            <a:lstStyle/>
            <a:p>
              <a:pPr indent="0" lvl="0" marL="0" marR="0" rtl="0" algn="l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172"/>
                </a:buClr>
                <a:buSzPts val="3360"/>
                <a:buFont typeface="Verdana"/>
                <a:buNone/>
              </a:pPr>
              <a: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Action:</a:t>
              </a:r>
              <a:b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0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Irrigate, fertilize</a:t>
              </a:r>
              <a:endParaRPr b="0" i="0" sz="1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4" name="Google Shape;194;p15"/>
            <p:cNvSpPr txBox="1"/>
            <p:nvPr/>
          </p:nvSpPr>
          <p:spPr>
            <a:xfrm>
              <a:off x="4677479" y="7211270"/>
              <a:ext cx="4638619" cy="2457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Verdana"/>
                <a:buNone/>
              </a:pPr>
              <a: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State:</a:t>
              </a:r>
              <a:b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0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Water stress, Nitrogen content</a:t>
              </a:r>
              <a:endParaRPr/>
            </a:p>
            <a:p>
              <a:pPr indent="0" lvl="0" marL="0" marR="0" rtl="0" algn="l">
                <a:lnSpc>
                  <a:spcPct val="145833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Verdana"/>
                <a:buNone/>
              </a:pPr>
              <a: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Reward:</a:t>
              </a:r>
              <a:b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b="0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Yield</a:t>
              </a:r>
              <a:endParaRPr b="1" i="0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5" name="Google Shape;195;p15"/>
            <p:cNvSpPr txBox="1"/>
            <p:nvPr/>
          </p:nvSpPr>
          <p:spPr>
            <a:xfrm>
              <a:off x="2106830" y="5787620"/>
              <a:ext cx="1532798" cy="2457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/>
            </a:bodyPr>
            <a:lstStyle/>
            <a:p>
              <a:pPr indent="0" lvl="0" marL="0" marR="0" rtl="0" algn="l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172"/>
                </a:buClr>
                <a:buSzPts val="3360"/>
                <a:buFont typeface="Verdana"/>
                <a:buNone/>
              </a:pPr>
              <a: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  <a:t>Agent</a:t>
              </a:r>
              <a:br>
                <a:rPr b="1" i="0" lang="en-US" sz="2400" u="none" cap="none" strike="noStrike">
                  <a:solidFill>
                    <a:srgbClr val="005172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endParaRPr b="0" i="0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200"/>
              <a:buFont typeface="Verdana"/>
              <a:buNone/>
            </a:pPr>
            <a:r>
              <a:rPr lang="en-US" sz="3200"/>
              <a:t>Conditions in which reinforcement learning is effective</a:t>
            </a:r>
            <a:endParaRPr sz="3200"/>
          </a:p>
        </p:txBody>
      </p:sp>
      <p:sp>
        <p:nvSpPr>
          <p:cNvPr id="201" name="Google Shape;201;p16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Sequence of actions: loop: S,A,R,S,A,R...</a:t>
            </a:r>
            <a:endParaRPr/>
          </a:p>
          <a:p>
            <a:pPr indent="-389255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e.g. a crop season ("episode") covers multiple stages ("steps") 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Actions have long term consequences</a:t>
            </a:r>
            <a:endParaRPr/>
          </a:p>
          <a:p>
            <a:pPr indent="-389255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e.g. fertilization affects crop growth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Rewards are typically delayed, and sparse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e.g. yield only at end of year, for most steps no reward signal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Agent must balance immediate vs long term reward: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e.g. fertilize (...costly...) to achieve more yield later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fbeelding met diagram&#10;&#10;Automatisch gegenereerde beschrijving" id="202" name="Google Shape;2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3695" y="2875576"/>
            <a:ext cx="3583711" cy="16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 txBox="1"/>
          <p:nvPr>
            <p:ph idx="1" type="body"/>
          </p:nvPr>
        </p:nvSpPr>
        <p:spPr>
          <a:xfrm>
            <a:off x="442888" y="1603605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3. How to train your agent</a:t>
            </a:r>
            <a:endParaRPr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</p:txBody>
      </p:sp>
      <p:pic>
        <p:nvPicPr>
          <p:cNvPr descr="Afbeelding met tekst, schermopname, Kleurrijkheid, nummer&#10;&#10;Door AI gegenereerde inhoud is mogelijk onjuist." id="208" name="Google Shape;2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5486" y="2947173"/>
            <a:ext cx="2673827" cy="2711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Training process</a:t>
            </a:r>
            <a:endParaRPr/>
          </a:p>
        </p:txBody>
      </p:sp>
      <p:sp>
        <p:nvSpPr>
          <p:cNvPr id="214" name="Google Shape;214;p18"/>
          <p:cNvSpPr txBox="1"/>
          <p:nvPr>
            <p:ph idx="1" type="body"/>
          </p:nvPr>
        </p:nvSpPr>
        <p:spPr>
          <a:xfrm>
            <a:off x="704510" y="1517341"/>
            <a:ext cx="10608510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Trial-and-error: learn from experiences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Actions of agent affects training data it receives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Exploration vs exploitation: diverge, then converge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Exploration" id="215" name="Google Shape;2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8686" y="6178351"/>
            <a:ext cx="6037557" cy="3575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Training process</a:t>
            </a:r>
            <a:endParaRPr/>
          </a:p>
        </p:txBody>
      </p:sp>
      <p:sp>
        <p:nvSpPr>
          <p:cNvPr id="221" name="Google Shape;221;p19"/>
          <p:cNvSpPr txBox="1"/>
          <p:nvPr>
            <p:ph idx="1" type="body"/>
          </p:nvPr>
        </p:nvSpPr>
        <p:spPr>
          <a:xfrm>
            <a:off x="704510" y="1609628"/>
            <a:ext cx="12302881" cy="6871643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No supervisor; only a reward signal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fbeelding met schermopname, tekst, zoogdier, collage&#10;&#10;Door AI gegenereerde inhoud is mogelijk onjuist." id="222" name="Google Shape;2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5422" y="2832154"/>
            <a:ext cx="6668428" cy="2708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tting Started with Q-Learning:. What do you do when a dog or child… | by  Kaushalsjadhav | Medium" id="223" name="Google Shape;2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2537" y="6250593"/>
            <a:ext cx="3019425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/>
          <p:nvPr/>
        </p:nvSpPr>
        <p:spPr>
          <a:xfrm>
            <a:off x="2230376" y="2833389"/>
            <a:ext cx="2782614" cy="1608766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1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Supervised Learning</a:t>
            </a:r>
            <a:endParaRPr b="1" i="0" sz="1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0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Train an algorithm to perform classification and regression with a labelled data set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2230587" y="4555675"/>
            <a:ext cx="2782614" cy="1608766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1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Unsupervised Learning</a:t>
            </a:r>
            <a:endParaRPr b="1" i="0" sz="1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0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Train an algorithm to find patterns and structure in unlabeled data without explicit supervision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2230376" y="2833389"/>
            <a:ext cx="2782614" cy="1608766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1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Supervised Learning</a:t>
            </a:r>
            <a:endParaRPr b="1" i="0" sz="1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0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Train an algorithm to perform classification and regression with a labelled data set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2230799" y="6636726"/>
            <a:ext cx="2782614" cy="1608766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1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Reinforcement Learning</a:t>
            </a:r>
            <a:endParaRPr b="1" i="0" sz="1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1960"/>
              <a:buFont typeface="Verdana"/>
              <a:buNone/>
            </a:pPr>
            <a:r>
              <a:rPr b="0" i="0" lang="en-US" sz="1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Train an algorithm to take certain actions in an environment without a dataset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/>
          <p:nvPr>
            <p:ph type="title"/>
          </p:nvPr>
        </p:nvSpPr>
        <p:spPr>
          <a:xfrm>
            <a:off x="701519" y="330286"/>
            <a:ext cx="12007534" cy="1929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rPr lang="en-US"/>
              <a:t>Personal background</a:t>
            </a:r>
            <a:br>
              <a:rPr lang="en-US"/>
            </a:br>
            <a:endParaRPr/>
          </a:p>
        </p:txBody>
      </p:sp>
      <p:sp>
        <p:nvSpPr>
          <p:cNvPr id="57" name="Google Shape;57;p2"/>
          <p:cNvSpPr txBox="1"/>
          <p:nvPr>
            <p:ph idx="6" type="body"/>
          </p:nvPr>
        </p:nvSpPr>
        <p:spPr>
          <a:xfrm>
            <a:off x="707154" y="1640492"/>
            <a:ext cx="12013636" cy="6909522"/>
          </a:xfrm>
          <a:prstGeom prst="rect">
            <a:avLst/>
          </a:prstGeom>
          <a:noFill/>
          <a:ln>
            <a:noFill/>
          </a:ln>
        </p:spPr>
        <p:txBody>
          <a:bodyPr anchorCtr="0" anchor="t" bIns="51175" lIns="51175" spcFirstLastPara="1" rIns="51175" wrap="square" tIns="51175">
            <a:normAutofit/>
          </a:bodyPr>
          <a:lstStyle/>
          <a:p>
            <a:pPr indent="-457200" lvl="0" marL="457200" marR="0" rtl="0" algn="l">
              <a:lnSpc>
                <a:spcPct val="117241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Char char="•"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Michiel Kallenberg, Artificial Intelligence (AIN), Radix</a:t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305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Char char="•"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PhD: AI for medical image analysis</a:t>
            </a:r>
            <a:b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    (Nijmegen, the Netherlands)</a:t>
            </a:r>
            <a:endParaRPr b="0" i="0" sz="291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305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Char char="•"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Joined WUR three years ago</a:t>
            </a:r>
            <a:endParaRPr b="0" i="0" sz="291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1" marL="12192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5172"/>
              </a:buClr>
              <a:buSzPts val="2952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Reinforcement Learning for Farm Management</a:t>
            </a:r>
            <a:endParaRPr/>
          </a:p>
          <a:p>
            <a:pPr indent="-457200" lvl="1" marL="1219200" marR="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005172"/>
              </a:buClr>
              <a:buSzPts val="2952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Integration of Process-Based Crop Growth Models and AI</a:t>
            </a:r>
            <a:endParaRPr/>
          </a:p>
          <a:p>
            <a:pPr indent="-27305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305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3050" lvl="0" marL="457200" marR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t/>
            </a:r>
            <a:endParaRPr b="0" i="0" sz="29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8" name="Google Shape;58;p2"/>
          <p:cNvGrpSpPr/>
          <p:nvPr/>
        </p:nvGrpSpPr>
        <p:grpSpPr>
          <a:xfrm>
            <a:off x="9914386" y="8837749"/>
            <a:ext cx="2923406" cy="758311"/>
            <a:chOff x="-50800" y="-50800"/>
            <a:chExt cx="2923404" cy="758309"/>
          </a:xfrm>
        </p:grpSpPr>
        <p:pic>
          <p:nvPicPr>
            <p:cNvPr descr="@inathens @inathens" id="59" name="Google Shape;59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50800" y="-50800"/>
              <a:ext cx="2923404" cy="758309"/>
            </a:xfrm>
            <a:prstGeom prst="rect">
              <a:avLst/>
            </a:prstGeom>
            <a:noFill/>
            <a:ln>
              <a:noFill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</p:pic>
        <p:pic>
          <p:nvPicPr>
            <p:cNvPr descr="Image" id="60" name="Google Shape;60;p2"/>
            <p:cNvPicPr preferRelativeResize="0"/>
            <p:nvPr/>
          </p:nvPicPr>
          <p:blipFill rotWithShape="1">
            <a:blip r:embed="rId4">
              <a:alphaModFix/>
            </a:blip>
            <a:srcRect b="17351" l="10956" r="10278" t="17627"/>
            <a:stretch/>
          </p:blipFill>
          <p:spPr>
            <a:xfrm>
              <a:off x="247665" y="113192"/>
              <a:ext cx="521210" cy="430257"/>
            </a:xfrm>
            <a:custGeom>
              <a:rect b="b" l="l" r="r" t="t"/>
              <a:pathLst>
                <a:path extrusionOk="0" h="21198" w="21322">
                  <a:moveTo>
                    <a:pt x="14833" y="0"/>
                  </a:moveTo>
                  <a:cubicBezTo>
                    <a:pt x="13813" y="-9"/>
                    <a:pt x="12785" y="396"/>
                    <a:pt x="11927" y="1212"/>
                  </a:cubicBezTo>
                  <a:cubicBezTo>
                    <a:pt x="11400" y="1713"/>
                    <a:pt x="10780" y="2861"/>
                    <a:pt x="10563" y="3715"/>
                  </a:cubicBezTo>
                  <a:cubicBezTo>
                    <a:pt x="10394" y="4378"/>
                    <a:pt x="10323" y="5577"/>
                    <a:pt x="10417" y="6257"/>
                  </a:cubicBezTo>
                  <a:lnTo>
                    <a:pt x="10449" y="6550"/>
                  </a:lnTo>
                  <a:lnTo>
                    <a:pt x="9946" y="6511"/>
                  </a:lnTo>
                  <a:cubicBezTo>
                    <a:pt x="8628" y="6432"/>
                    <a:pt x="6902" y="5851"/>
                    <a:pt x="5449" y="4986"/>
                  </a:cubicBezTo>
                  <a:cubicBezTo>
                    <a:pt x="4199" y="4241"/>
                    <a:pt x="3216" y="3376"/>
                    <a:pt x="2137" y="2092"/>
                  </a:cubicBezTo>
                  <a:cubicBezTo>
                    <a:pt x="1137" y="904"/>
                    <a:pt x="1162" y="914"/>
                    <a:pt x="919" y="1838"/>
                  </a:cubicBezTo>
                  <a:cubicBezTo>
                    <a:pt x="380" y="3890"/>
                    <a:pt x="738" y="5870"/>
                    <a:pt x="1942" y="7371"/>
                  </a:cubicBezTo>
                  <a:cubicBezTo>
                    <a:pt x="2345" y="7874"/>
                    <a:pt x="2432" y="8009"/>
                    <a:pt x="2331" y="8056"/>
                  </a:cubicBezTo>
                  <a:cubicBezTo>
                    <a:pt x="2178" y="8127"/>
                    <a:pt x="1500" y="7944"/>
                    <a:pt x="1032" y="7704"/>
                  </a:cubicBezTo>
                  <a:cubicBezTo>
                    <a:pt x="846" y="7608"/>
                    <a:pt x="683" y="7547"/>
                    <a:pt x="659" y="7547"/>
                  </a:cubicBezTo>
                  <a:cubicBezTo>
                    <a:pt x="568" y="7547"/>
                    <a:pt x="730" y="8795"/>
                    <a:pt x="886" y="9307"/>
                  </a:cubicBezTo>
                  <a:cubicBezTo>
                    <a:pt x="1107" y="10028"/>
                    <a:pt x="1662" y="11028"/>
                    <a:pt x="2104" y="11497"/>
                  </a:cubicBezTo>
                  <a:cubicBezTo>
                    <a:pt x="2454" y="11868"/>
                    <a:pt x="3447" y="12527"/>
                    <a:pt x="3841" y="12651"/>
                  </a:cubicBezTo>
                  <a:cubicBezTo>
                    <a:pt x="3999" y="12700"/>
                    <a:pt x="4020" y="12728"/>
                    <a:pt x="3939" y="12827"/>
                  </a:cubicBezTo>
                  <a:cubicBezTo>
                    <a:pt x="3870" y="12909"/>
                    <a:pt x="3583" y="12964"/>
                    <a:pt x="3029" y="12964"/>
                  </a:cubicBezTo>
                  <a:cubicBezTo>
                    <a:pt x="2231" y="12964"/>
                    <a:pt x="2218" y="12955"/>
                    <a:pt x="2283" y="13159"/>
                  </a:cubicBezTo>
                  <a:cubicBezTo>
                    <a:pt x="2789" y="14765"/>
                    <a:pt x="4100" y="16108"/>
                    <a:pt x="5449" y="16405"/>
                  </a:cubicBezTo>
                  <a:cubicBezTo>
                    <a:pt x="6331" y="16599"/>
                    <a:pt x="6330" y="16676"/>
                    <a:pt x="5497" y="17304"/>
                  </a:cubicBezTo>
                  <a:cubicBezTo>
                    <a:pt x="4042" y="18401"/>
                    <a:pt x="2188" y="19011"/>
                    <a:pt x="529" y="18927"/>
                  </a:cubicBezTo>
                  <a:cubicBezTo>
                    <a:pt x="-237" y="18888"/>
                    <a:pt x="-228" y="18897"/>
                    <a:pt x="935" y="19592"/>
                  </a:cubicBezTo>
                  <a:cubicBezTo>
                    <a:pt x="2233" y="20368"/>
                    <a:pt x="3706" y="20907"/>
                    <a:pt x="5091" y="21098"/>
                  </a:cubicBezTo>
                  <a:cubicBezTo>
                    <a:pt x="8677" y="21591"/>
                    <a:pt x="12365" y="20233"/>
                    <a:pt x="14914" y="17500"/>
                  </a:cubicBezTo>
                  <a:cubicBezTo>
                    <a:pt x="16927" y="15342"/>
                    <a:pt x="18445" y="12135"/>
                    <a:pt x="18973" y="8897"/>
                  </a:cubicBezTo>
                  <a:cubicBezTo>
                    <a:pt x="19114" y="8037"/>
                    <a:pt x="19249" y="6431"/>
                    <a:pt x="19249" y="5709"/>
                  </a:cubicBezTo>
                  <a:lnTo>
                    <a:pt x="19249" y="5221"/>
                  </a:lnTo>
                  <a:lnTo>
                    <a:pt x="19801" y="4693"/>
                  </a:lnTo>
                  <a:cubicBezTo>
                    <a:pt x="20294" y="4208"/>
                    <a:pt x="21106" y="3133"/>
                    <a:pt x="21295" y="2718"/>
                  </a:cubicBezTo>
                  <a:cubicBezTo>
                    <a:pt x="21363" y="2568"/>
                    <a:pt x="21326" y="2561"/>
                    <a:pt x="20954" y="2737"/>
                  </a:cubicBezTo>
                  <a:cubicBezTo>
                    <a:pt x="20432" y="2985"/>
                    <a:pt x="19279" y="3316"/>
                    <a:pt x="19184" y="3246"/>
                  </a:cubicBezTo>
                  <a:cubicBezTo>
                    <a:pt x="19145" y="3216"/>
                    <a:pt x="19372" y="2864"/>
                    <a:pt x="19704" y="2464"/>
                  </a:cubicBezTo>
                  <a:cubicBezTo>
                    <a:pt x="20097" y="1990"/>
                    <a:pt x="20400" y="1527"/>
                    <a:pt x="20564" y="1134"/>
                  </a:cubicBezTo>
                  <a:cubicBezTo>
                    <a:pt x="20703" y="802"/>
                    <a:pt x="20809" y="510"/>
                    <a:pt x="20792" y="489"/>
                  </a:cubicBezTo>
                  <a:cubicBezTo>
                    <a:pt x="20774" y="468"/>
                    <a:pt x="20572" y="570"/>
                    <a:pt x="20353" y="704"/>
                  </a:cubicBezTo>
                  <a:cubicBezTo>
                    <a:pt x="19804" y="1039"/>
                    <a:pt x="19252" y="1293"/>
                    <a:pt x="18616" y="1506"/>
                  </a:cubicBezTo>
                  <a:lnTo>
                    <a:pt x="18080" y="1682"/>
                  </a:lnTo>
                  <a:lnTo>
                    <a:pt x="17674" y="1251"/>
                  </a:lnTo>
                  <a:cubicBezTo>
                    <a:pt x="16867" y="420"/>
                    <a:pt x="15853" y="9"/>
                    <a:pt x="14833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61" name="Google Shape;61;p2"/>
          <p:cNvSpPr txBox="1"/>
          <p:nvPr/>
        </p:nvSpPr>
        <p:spPr>
          <a:xfrm>
            <a:off x="3809520" y="8868057"/>
            <a:ext cx="5791532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21, 2025</a:t>
            </a:r>
            <a:endParaRPr b="0" i="0" sz="16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1879" y="8686617"/>
            <a:ext cx="2208571" cy="88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Agent</a:t>
            </a:r>
            <a:endParaRPr/>
          </a:p>
        </p:txBody>
      </p:sp>
      <p:sp>
        <p:nvSpPr>
          <p:cNvPr id="233" name="Google Shape;233;p20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An agent contains typically (one of) the following: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Model: agent's representation of the environment 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Policy 𝜋: determines how an agent chooses its actions: </a:t>
            </a:r>
            <a:r>
              <a:rPr i="1" lang="en-US" sz="2400"/>
              <a:t>𝜋(a|s)</a:t>
            </a:r>
            <a:endParaRPr/>
          </a:p>
          <a:p>
            <a:pPr indent="-389255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lang="en-US" sz="2400"/>
              <a:t>Value function: how good is each state/action: </a:t>
            </a:r>
            <a:r>
              <a:rPr i="1" lang="en-US" sz="2400"/>
              <a:t>Q(s,a)</a:t>
            </a:r>
            <a:endParaRPr i="1"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rPr lang="en-US"/>
              <a:t>How to train you agent: Q-learning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fbeelding met tekst, fictie, boek, Fictief personage&#10;&#10;Door AI gegenereerde inhoud is mogelijk onjuist." id="239" name="Google Shape;2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375" y="3774118"/>
            <a:ext cx="2743200" cy="3892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cus Of The Week: Ben Whishaw’s Q" id="240" name="Google Shape;24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0938" y="3839221"/>
            <a:ext cx="5545046" cy="382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46" name="Google Shape;246;p22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Estimate "quality of an action" for each state-action pair </a:t>
            </a:r>
            <a:r>
              <a:rPr i="1" lang="en-US"/>
              <a:t>Q(s,a)</a:t>
            </a:r>
            <a:endParaRPr>
              <a:solidFill>
                <a:srgbClr val="000000"/>
              </a:solidFill>
            </a:endParaRPr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Once we know</a:t>
            </a:r>
            <a:r>
              <a:rPr i="1" lang="en-US"/>
              <a:t> Q(s,a)</a:t>
            </a:r>
            <a:r>
              <a:rPr lang="en-US"/>
              <a:t> for each pair:</a:t>
            </a:r>
            <a:endParaRPr/>
          </a:p>
          <a:p>
            <a:pPr indent="0" lvl="0" marL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rPr lang="en-US"/>
              <a:t> Just pick for each state the action with the highest Q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52" name="Google Shape;252;p23"/>
          <p:cNvSpPr txBox="1"/>
          <p:nvPr/>
        </p:nvSpPr>
        <p:spPr>
          <a:xfrm>
            <a:off x="6481773" y="1669741"/>
            <a:ext cx="6508547" cy="687398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Frozen lake: very well-studied toy problem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Objective: capture the flag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Reward: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Flag: +1</a:t>
            </a:r>
            <a:endParaRPr b="0" i="0" sz="2400" u="none" cap="none" strike="noStrike">
              <a:solidFill>
                <a:srgbClr val="5E5E5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Else: +0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Hole: END</a:t>
            </a:r>
            <a:endParaRPr b="0" i="0" sz="2400" u="none" cap="none" strike="noStrike">
              <a:solidFill>
                <a:srgbClr val="5E5E5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Penalty: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 γ (=discount factor): 0.9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≈ penalty for each step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tekst, Lettertype, schermopname, nummer&#10;&#10;Door AI gegenereerde inhoud is mogelijk onjuist." id="253" name="Google Shape;253;p23"/>
          <p:cNvPicPr preferRelativeResize="0"/>
          <p:nvPr/>
        </p:nvPicPr>
        <p:blipFill rotWithShape="1">
          <a:blip r:embed="rId3">
            <a:alphaModFix/>
          </a:blip>
          <a:srcRect b="0" l="-52" r="39106" t="0"/>
          <a:stretch/>
        </p:blipFill>
        <p:spPr>
          <a:xfrm>
            <a:off x="837529" y="7051158"/>
            <a:ext cx="4705008" cy="14832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Image by author" id="255" name="Google Shape;25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529" y="1387661"/>
            <a:ext cx="5122126" cy="5095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61" name="Google Shape;261;p2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262" name="Google Shape;262;p24"/>
          <p:cNvSpPr txBox="1"/>
          <p:nvPr/>
        </p:nvSpPr>
        <p:spPr>
          <a:xfrm>
            <a:off x="709881" y="1669741"/>
            <a:ext cx="9946644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Construct Q-table, which holds "quality of an action" for each state-action pair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Q(s,a)</a:t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How many Q values do we have?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nummer&#10;&#10;Door AI gegenereerde inhoud is mogelijk onjuist." id="264" name="Google Shape;26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580" y="2705633"/>
            <a:ext cx="2673827" cy="2711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&#10;&#10;Door AI gegenereerde inhoud is mogelijk onjuist." id="265" name="Google Shape;265;p24"/>
          <p:cNvPicPr preferRelativeResize="0"/>
          <p:nvPr/>
        </p:nvPicPr>
        <p:blipFill rotWithShape="1">
          <a:blip r:embed="rId4">
            <a:alphaModFix/>
          </a:blip>
          <a:srcRect b="33992" l="0" r="1030" t="0"/>
          <a:stretch/>
        </p:blipFill>
        <p:spPr>
          <a:xfrm>
            <a:off x="4571528" y="2849791"/>
            <a:ext cx="1371716" cy="2408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71" name="Google Shape;271;p25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272" name="Google Shape;272;p25"/>
          <p:cNvSpPr txBox="1"/>
          <p:nvPr/>
        </p:nvSpPr>
        <p:spPr>
          <a:xfrm>
            <a:off x="709881" y="1669741"/>
            <a:ext cx="9946644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Construct Q-table, which holds "quality of an action" for each state-action pair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Q(s,a)</a:t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How many Q values do we have?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Answer: 16 states * 4 actions = 64 values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nummer&#10;&#10;Door AI gegenereerde inhoud is mogelijk onjuist." id="274" name="Google Shape;2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580" y="2705633"/>
            <a:ext cx="2673827" cy="2711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&#10;&#10;Door AI gegenereerde inhoud is mogelijk onjuist." id="275" name="Google Shape;275;p25"/>
          <p:cNvPicPr preferRelativeResize="0"/>
          <p:nvPr/>
        </p:nvPicPr>
        <p:blipFill rotWithShape="1">
          <a:blip r:embed="rId4">
            <a:alphaModFix/>
          </a:blip>
          <a:srcRect b="33992" l="0" r="1030" t="0"/>
          <a:stretch/>
        </p:blipFill>
        <p:spPr>
          <a:xfrm>
            <a:off x="4571528" y="2849791"/>
            <a:ext cx="1371716" cy="2408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81" name="Google Shape;281;p26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282" name="Google Shape;282;p26"/>
          <p:cNvSpPr txBox="1"/>
          <p:nvPr/>
        </p:nvSpPr>
        <p:spPr>
          <a:xfrm>
            <a:off x="709881" y="1669741"/>
            <a:ext cx="9615770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Construct Q-table, which holds "quality of an action" for each state-action pair Q(s,a)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What could be a good measure of "quality of an action"?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&#10;&#10;Door AI gegenereerde inhoud is mogelijk onjuist." id="284" name="Google Shape;284;p26"/>
          <p:cNvPicPr preferRelativeResize="0"/>
          <p:nvPr/>
        </p:nvPicPr>
        <p:blipFill rotWithShape="1">
          <a:blip r:embed="rId3">
            <a:alphaModFix/>
          </a:blip>
          <a:srcRect b="33992" l="0" r="1030" t="0"/>
          <a:stretch/>
        </p:blipFill>
        <p:spPr>
          <a:xfrm>
            <a:off x="4571528" y="2849791"/>
            <a:ext cx="1371716" cy="2408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Kleurrijkheid, plein&#10;&#10;Door AI gegenereerde inhoud is mogelijk onjuist." id="285" name="Google Shape;28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0552" y="2794486"/>
            <a:ext cx="2571301" cy="253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291" name="Google Shape;291;p27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292" name="Google Shape;292;p27"/>
          <p:cNvSpPr txBox="1"/>
          <p:nvPr/>
        </p:nvSpPr>
        <p:spPr>
          <a:xfrm>
            <a:off x="709881" y="1669741"/>
            <a:ext cx="9615770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Construct Q-table, which holds "quality of an action" for each state-action pair Q(s,a)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What could be a good measure of "quality of an action"?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Answer: Expected total reward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&#10;&#10;Door AI gegenereerde inhoud is mogelijk onjuist." id="294" name="Google Shape;294;p27"/>
          <p:cNvPicPr preferRelativeResize="0"/>
          <p:nvPr/>
        </p:nvPicPr>
        <p:blipFill rotWithShape="1">
          <a:blip r:embed="rId3">
            <a:alphaModFix/>
          </a:blip>
          <a:srcRect b="33992" l="0" r="1030" t="0"/>
          <a:stretch/>
        </p:blipFill>
        <p:spPr>
          <a:xfrm>
            <a:off x="4571528" y="2849791"/>
            <a:ext cx="1371716" cy="2408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Kleurrijkheid, plein&#10;&#10;Door AI gegenereerde inhoud is mogelijk onjuist." id="295" name="Google Shape;2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0552" y="2794486"/>
            <a:ext cx="2571301" cy="253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301" name="Google Shape;301;p28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302" name="Google Shape;302;p28"/>
          <p:cNvSpPr txBox="1"/>
          <p:nvPr/>
        </p:nvSpPr>
        <p:spPr>
          <a:xfrm>
            <a:off x="709881" y="1669741"/>
            <a:ext cx="9615770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Construct Q-table, which holds "quality of an action" for each state-action pair Q(s,a)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</a:t>
            </a:r>
            <a:r>
              <a:rPr b="0" i="1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What could be a good measure of "quality of an action"?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Answer: Expected total reward</a:t>
            </a:r>
            <a:endParaRPr/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3627882" y="9109552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304" name="Google Shape;304;p28"/>
          <p:cNvGrpSpPr/>
          <p:nvPr/>
        </p:nvGrpSpPr>
        <p:grpSpPr>
          <a:xfrm>
            <a:off x="-6724" y="7231059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305" name="Google Shape;305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28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07" name="Google Shape;307;p28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08" name="Google Shape;308;p28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09" name="Google Shape;309;p28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1" name="Google Shape;311;p28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descr="Afbeelding met tekst, schermopname&#10;&#10;Door AI gegenereerde inhoud is mogelijk onjuist." id="312" name="Google Shape;312;p28"/>
          <p:cNvPicPr preferRelativeResize="0"/>
          <p:nvPr/>
        </p:nvPicPr>
        <p:blipFill rotWithShape="1">
          <a:blip r:embed="rId4">
            <a:alphaModFix/>
          </a:blip>
          <a:srcRect b="33992" l="0" r="1030" t="0"/>
          <a:stretch/>
        </p:blipFill>
        <p:spPr>
          <a:xfrm>
            <a:off x="4571528" y="2849791"/>
            <a:ext cx="1371716" cy="24085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Kleurrijkheid, plein&#10;&#10;Door AI gegenereerde inhoud is mogelijk onjuist." id="313" name="Google Shape;31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0552" y="2794486"/>
            <a:ext cx="2571301" cy="2533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319" name="Google Shape;319;p29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320" name="Google Shape;320;p29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322" name="Google Shape;3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26" name="Google Shape;326;p29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327" name="Google Shape;327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29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29" name="Google Shape;329;p29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30" name="Google Shape;330;p29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31" name="Google Shape;331;p29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3" name="Google Shape;333;p29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34" name="Google Shape;334;p29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rPr lang="en-US"/>
              <a:t>Program of the Day</a:t>
            </a:r>
            <a:endParaRPr/>
          </a:p>
        </p:txBody>
      </p:sp>
      <p:sp>
        <p:nvSpPr>
          <p:cNvPr id="68" name="Google Shape;68;p3"/>
          <p:cNvSpPr txBox="1"/>
          <p:nvPr>
            <p:ph idx="1" type="body"/>
          </p:nvPr>
        </p:nvSpPr>
        <p:spPr>
          <a:xfrm>
            <a:off x="599039" y="1617508"/>
            <a:ext cx="12104639" cy="6808945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20"/>
              <a:buFont typeface="Verdana"/>
              <a:buNone/>
            </a:pPr>
            <a:r>
              <a:rPr i="1" lang="en-US" sz="2800"/>
              <a:t>1. Introduction to RL</a:t>
            </a:r>
            <a:endParaRPr sz="2800"/>
          </a:p>
          <a:p>
            <a:pPr indent="0" lvl="0" marL="0" rtl="0" algn="l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SzPts val="3920"/>
              <a:buFont typeface="Verdana"/>
              <a:buNone/>
            </a:pPr>
            <a:r>
              <a:rPr i="1" lang="en-US" sz="2800"/>
              <a:t>2. Actors of the game</a:t>
            </a:r>
            <a:endParaRPr sz="2800"/>
          </a:p>
          <a:p>
            <a:pPr indent="0" lvl="0" marL="0" rtl="0" algn="l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SzPts val="3920"/>
              <a:buFont typeface="Verdana"/>
              <a:buNone/>
            </a:pPr>
            <a:r>
              <a:rPr i="1" lang="en-US" sz="2800"/>
              <a:t>3. How to train your agent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SzPts val="3920"/>
              <a:buFont typeface="Verdana"/>
              <a:buNone/>
            </a:pPr>
            <a:r>
              <a:rPr i="1" lang="en-US" sz="2800"/>
              <a:t>4. Agents in practice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SzPts val="3920"/>
              <a:buFont typeface="Verdana"/>
              <a:buNone/>
            </a:pPr>
            <a:r>
              <a:rPr i="1" lang="en-US" sz="2800"/>
              <a:t>5. Further outlook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340" name="Google Shape;340;p30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341" name="Google Shape;341;p30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2" name="Google Shape;342;p30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30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30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47" name="Google Shape;347;p30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348" name="Google Shape;348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30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50" name="Google Shape;350;p30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51" name="Google Shape;351;p30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52" name="Google Shape;352;p30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4" name="Google Shape;354;p30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55" name="Google Shape;355;p30"/>
          <p:cNvSpPr/>
          <p:nvPr/>
        </p:nvSpPr>
        <p:spPr>
          <a:xfrm>
            <a:off x="6683523" y="3561137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7519728" y="3652799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1.0 = 1.0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7" name="Google Shape;357;p30"/>
          <p:cNvSpPr/>
          <p:nvPr/>
        </p:nvSpPr>
        <p:spPr>
          <a:xfrm>
            <a:off x="4964168" y="7377771"/>
            <a:ext cx="1180222" cy="1180221"/>
          </a:xfrm>
          <a:prstGeom prst="rect">
            <a:avLst/>
          </a:prstGeom>
          <a:noFill/>
          <a:ln cap="flat" cmpd="sng" w="57150">
            <a:solidFill>
              <a:srgbClr val="2E7115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30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364" name="Google Shape;364;p31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365" name="Google Shape;365;p31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Google Shape;366;p31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367" name="Google Shape;3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31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71" name="Google Shape;371;p31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372" name="Google Shape;372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p31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374" name="Google Shape;374;p31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75" name="Google Shape;375;p31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76" name="Google Shape;376;p31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8" name="Google Shape;378;p31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79" name="Google Shape;379;p31"/>
          <p:cNvSpPr/>
          <p:nvPr/>
        </p:nvSpPr>
        <p:spPr>
          <a:xfrm>
            <a:off x="6683523" y="3561137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31"/>
          <p:cNvSpPr txBox="1"/>
          <p:nvPr/>
        </p:nvSpPr>
        <p:spPr>
          <a:xfrm>
            <a:off x="7519728" y="3652799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1.0 = 1.0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6694353" y="4578728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31"/>
          <p:cNvSpPr txBox="1"/>
          <p:nvPr/>
        </p:nvSpPr>
        <p:spPr>
          <a:xfrm>
            <a:off x="7519939" y="4573783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0.0 = 0.0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3" name="Google Shape;383;p31"/>
          <p:cNvSpPr/>
          <p:nvPr/>
        </p:nvSpPr>
        <p:spPr>
          <a:xfrm>
            <a:off x="4964168" y="4746461"/>
            <a:ext cx="1180222" cy="1180221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31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2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390" name="Google Shape;390;p32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391" name="Google Shape;391;p32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2" name="Google Shape;392;p32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393" name="Google Shape;39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2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32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97" name="Google Shape;397;p32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398" name="Google Shape;398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32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00" name="Google Shape;400;p32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401" name="Google Shape;401;p32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402" name="Google Shape;402;p32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4" name="Google Shape;404;p32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05" name="Google Shape;405;p32"/>
          <p:cNvSpPr/>
          <p:nvPr/>
        </p:nvSpPr>
        <p:spPr>
          <a:xfrm>
            <a:off x="6683523" y="3561137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p32"/>
          <p:cNvSpPr txBox="1"/>
          <p:nvPr/>
        </p:nvSpPr>
        <p:spPr>
          <a:xfrm>
            <a:off x="7519728" y="3652799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1.0 = 1.0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Google Shape;407;p32"/>
          <p:cNvSpPr/>
          <p:nvPr/>
        </p:nvSpPr>
        <p:spPr>
          <a:xfrm>
            <a:off x="6694353" y="4578728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8" name="Google Shape;408;p32"/>
          <p:cNvSpPr txBox="1"/>
          <p:nvPr/>
        </p:nvSpPr>
        <p:spPr>
          <a:xfrm>
            <a:off x="7519939" y="4573783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0.0 = 0.0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32"/>
          <p:cNvSpPr/>
          <p:nvPr/>
        </p:nvSpPr>
        <p:spPr>
          <a:xfrm>
            <a:off x="6682083" y="5568902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7520150" y="5592888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0.9 = 0.0 + 0.9*1.0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32"/>
          <p:cNvSpPr/>
          <p:nvPr/>
        </p:nvSpPr>
        <p:spPr>
          <a:xfrm>
            <a:off x="3617917" y="7377770"/>
            <a:ext cx="1180222" cy="1180221"/>
          </a:xfrm>
          <a:prstGeom prst="rect">
            <a:avLst/>
          </a:prstGeom>
          <a:noFill/>
          <a:ln cap="flat" cmpd="sng" w="57150">
            <a:solidFill>
              <a:srgbClr val="E4BA00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32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418" name="Google Shape;418;p33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419" name="Google Shape;419;p33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0" name="Google Shape;420;p33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421" name="Google Shape;4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4" name="Google Shape;424;p33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5" name="Google Shape;425;p33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426" name="Google Shape;426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33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28" name="Google Shape;428;p33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429" name="Google Shape;429;p33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430" name="Google Shape;430;p33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2" name="Google Shape;432;p33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33" name="Google Shape;433;p33"/>
          <p:cNvSpPr/>
          <p:nvPr/>
        </p:nvSpPr>
        <p:spPr>
          <a:xfrm>
            <a:off x="6683523" y="3561137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p33"/>
          <p:cNvSpPr txBox="1"/>
          <p:nvPr/>
        </p:nvSpPr>
        <p:spPr>
          <a:xfrm>
            <a:off x="7519728" y="3652799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1.0 = 1.0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5" name="Google Shape;435;p33"/>
          <p:cNvSpPr/>
          <p:nvPr/>
        </p:nvSpPr>
        <p:spPr>
          <a:xfrm>
            <a:off x="6694353" y="4578728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33"/>
          <p:cNvSpPr txBox="1"/>
          <p:nvPr/>
        </p:nvSpPr>
        <p:spPr>
          <a:xfrm>
            <a:off x="7519939" y="4573783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0.0 = 0.0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6682083" y="5568902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7520150" y="5592888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0.9 = 0.0 + 0.9*1.0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9" name="Google Shape;439;p33"/>
          <p:cNvSpPr/>
          <p:nvPr/>
        </p:nvSpPr>
        <p:spPr>
          <a:xfrm>
            <a:off x="3617917" y="7377770"/>
            <a:ext cx="1180222" cy="1180221"/>
          </a:xfrm>
          <a:prstGeom prst="rect">
            <a:avLst/>
          </a:prstGeom>
          <a:noFill/>
          <a:ln cap="flat" cmpd="sng" w="57150">
            <a:solidFill>
              <a:srgbClr val="E4BA00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" name="Google Shape;440;p33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446" name="Google Shape;446;p3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 txBox="1"/>
          <p:nvPr/>
        </p:nvSpPr>
        <p:spPr>
          <a:xfrm>
            <a:off x="696697" y="1168752"/>
            <a:ext cx="12298202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Can you fill in some numbers? (of trained system)</a:t>
            </a:r>
            <a:endParaRPr b="0" i="0" sz="3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tekst, schermopname, Kleurrijkheid, plein&#10;&#10;Door AI gegenereerde inhoud is mogelijk onjuist." id="449" name="Google Shape;4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485" y="3322036"/>
            <a:ext cx="5461569" cy="537274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/>
          <p:nvPr/>
        </p:nvSpPr>
        <p:spPr>
          <a:xfrm>
            <a:off x="4258056" y="7679556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p34"/>
          <p:cNvSpPr/>
          <p:nvPr/>
        </p:nvSpPr>
        <p:spPr>
          <a:xfrm>
            <a:off x="5273430" y="4291505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2" name="Google Shape;452;p34"/>
          <p:cNvSpPr/>
          <p:nvPr/>
        </p:nvSpPr>
        <p:spPr>
          <a:xfrm>
            <a:off x="3955253" y="6888949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53" name="Google Shape;453;p34"/>
          <p:cNvGrpSpPr/>
          <p:nvPr/>
        </p:nvGrpSpPr>
        <p:grpSpPr>
          <a:xfrm>
            <a:off x="-6725" y="187839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454" name="Google Shape;45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34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456" name="Google Shape;456;p34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457" name="Google Shape;457;p34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458" name="Google Shape;458;p34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0" name="Google Shape;460;p34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61" name="Google Shape;461;p34"/>
          <p:cNvSpPr/>
          <p:nvPr/>
        </p:nvSpPr>
        <p:spPr>
          <a:xfrm>
            <a:off x="6683523" y="3561137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2E711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2" name="Google Shape;462;p34"/>
          <p:cNvSpPr txBox="1"/>
          <p:nvPr/>
        </p:nvSpPr>
        <p:spPr>
          <a:xfrm>
            <a:off x="7519728" y="3652799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1.0 = 1.0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p34"/>
          <p:cNvSpPr/>
          <p:nvPr/>
        </p:nvSpPr>
        <p:spPr>
          <a:xfrm>
            <a:off x="6694353" y="4578728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4" name="Google Shape;464;p34"/>
          <p:cNvSpPr txBox="1"/>
          <p:nvPr/>
        </p:nvSpPr>
        <p:spPr>
          <a:xfrm>
            <a:off x="7519939" y="4573783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0.0 = 0.0 + 0.9*0.0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Google Shape;465;p34"/>
          <p:cNvSpPr/>
          <p:nvPr/>
        </p:nvSpPr>
        <p:spPr>
          <a:xfrm>
            <a:off x="6682083" y="5568902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E4B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6" name="Google Shape;466;p34"/>
          <p:cNvSpPr txBox="1"/>
          <p:nvPr/>
        </p:nvSpPr>
        <p:spPr>
          <a:xfrm>
            <a:off x="7520150" y="5592888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0.9 = 0.0 + 0.9*1.0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7" name="Google Shape;467;p34"/>
          <p:cNvSpPr/>
          <p:nvPr/>
        </p:nvSpPr>
        <p:spPr>
          <a:xfrm>
            <a:off x="3953072" y="717617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34"/>
          <p:cNvSpPr/>
          <p:nvPr/>
        </p:nvSpPr>
        <p:spPr>
          <a:xfrm>
            <a:off x="6698825" y="6472991"/>
            <a:ext cx="602941" cy="569142"/>
          </a:xfrm>
          <a:prstGeom prst="ellipse">
            <a:avLst/>
          </a:prstGeom>
          <a:noFill/>
          <a:ln cap="flat" cmpd="sng" w="57150">
            <a:solidFill>
              <a:srgbClr val="7030A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p34"/>
          <p:cNvSpPr txBox="1"/>
          <p:nvPr/>
        </p:nvSpPr>
        <p:spPr>
          <a:xfrm>
            <a:off x="7520149" y="6563947"/>
            <a:ext cx="3645058" cy="41036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0.81 = 0.0 + 0.9*0.9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Google Shape;470;p34"/>
          <p:cNvSpPr/>
          <p:nvPr/>
        </p:nvSpPr>
        <p:spPr>
          <a:xfrm>
            <a:off x="3617917" y="6055121"/>
            <a:ext cx="1180222" cy="1180221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Q(s,a)</a:t>
            </a:r>
            <a:endParaRPr/>
          </a:p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477" name="Google Shape;477;p35"/>
          <p:cNvSpPr txBox="1"/>
          <p:nvPr/>
        </p:nvSpPr>
        <p:spPr>
          <a:xfrm>
            <a:off x="709881" y="1669741"/>
            <a:ext cx="11572244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If reward structure and environment dynamics are known we can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compute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Q(s,a) (using dynamic programming methods)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When unknown we need to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learn 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Q(s,a)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Reinforcement Learning we learn by trial-and-error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recipe for Q(s,a)</a:t>
            </a:r>
            <a:endParaRPr/>
          </a:p>
        </p:txBody>
      </p:sp>
      <p:sp>
        <p:nvSpPr>
          <p:cNvPr id="484" name="Google Shape;484;p36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485" name="Google Shape;485;p36"/>
          <p:cNvSpPr txBox="1"/>
          <p:nvPr/>
        </p:nvSpPr>
        <p:spPr>
          <a:xfrm>
            <a:off x="709881" y="1669741"/>
            <a:ext cx="11572244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Initialize Q table with zeros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 by author" id="486" name="Google Shape;48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1162" y="3268842"/>
            <a:ext cx="3470093" cy="3496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&#10;&#10;Door AI gegenereerde inhoud is mogelijk onjuist." id="487" name="Google Shape;48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3410" y="3194206"/>
            <a:ext cx="1386004" cy="36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6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Afbeelding met Keukengerei, lepel, tafelgerei&#10;&#10;Door AI gegenereerde inhoud is mogelijk onjuist." id="489" name="Google Shape;48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19308" y="328923"/>
            <a:ext cx="2005055" cy="170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recipe for Q(s,a)</a:t>
            </a:r>
            <a:endParaRPr sz="3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t/>
            </a:r>
            <a:endParaRPr sz="3600"/>
          </a:p>
        </p:txBody>
      </p:sp>
      <p:sp>
        <p:nvSpPr>
          <p:cNvPr id="495" name="Google Shape;495;p37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496" name="Google Shape;496;p37"/>
          <p:cNvSpPr txBox="1"/>
          <p:nvPr/>
        </p:nvSpPr>
        <p:spPr>
          <a:xfrm>
            <a:off x="709881" y="1669741"/>
            <a:ext cx="10104888" cy="709631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Start sampling actions and collects "episodes"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For each "episode": once we reached our goal....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Update each entry in our Q-table Q(s,a);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Start at the end (G)...and go to start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 by author" id="497" name="Google Shape;49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730" y="4266135"/>
            <a:ext cx="4268099" cy="423932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7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pic>
        <p:nvPicPr>
          <p:cNvPr descr="Image by author" id="499" name="Google Shape;49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99537" y="3268415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Towards update rule</a:t>
            </a:r>
            <a:endParaRPr/>
          </a:p>
        </p:txBody>
      </p:sp>
      <p:sp>
        <p:nvSpPr>
          <p:cNvPr id="505" name="Google Shape;505;p38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506" name="Google Shape;506;p38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507" name="Google Shape;507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38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09" name="Google Shape;509;p38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510" name="Google Shape;510;p38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511" name="Google Shape;511;p38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3" name="Google Shape;513;p38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14" name="Google Shape;514;p38"/>
          <p:cNvSpPr/>
          <p:nvPr/>
        </p:nvSpPr>
        <p:spPr>
          <a:xfrm rot="-5400000">
            <a:off x="3658964" y="1721763"/>
            <a:ext cx="829477" cy="330654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FF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6A6A6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5" name="Google Shape;515;p38"/>
          <p:cNvSpPr txBox="1"/>
          <p:nvPr/>
        </p:nvSpPr>
        <p:spPr>
          <a:xfrm>
            <a:off x="3081783" y="3786377"/>
            <a:ext cx="2397985" cy="83310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60"/>
              <a:buFont typeface="Verdana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new estimate</a:t>
            </a:r>
            <a:endParaRPr b="0" i="0" sz="24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6" name="Google Shape;516;p38"/>
          <p:cNvSpPr txBox="1"/>
          <p:nvPr/>
        </p:nvSpPr>
        <p:spPr>
          <a:xfrm>
            <a:off x="563657" y="4867457"/>
            <a:ext cx="11599494" cy="378955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Option: Use function we just learned: overwrite current Q value with "new estimate":</a:t>
            </a:r>
            <a:endParaRPr b="0" i="0" sz="2000" u="none" cap="none" strike="noStrike">
              <a:solidFill>
                <a:srgbClr val="5E5E5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9255" lvl="1" marL="1086485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3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 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* Q(s,a)</a:t>
            </a: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= 0.5; 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* r</a:t>
            </a: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b="0" i="1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γ</a:t>
            </a: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max</a:t>
            </a:r>
            <a:r>
              <a:rPr b="0" i="1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Q(s',a')</a:t>
            </a: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= 0.6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* new_value ← 0.6 </a:t>
            </a:r>
            <a:endParaRPr/>
          </a:p>
          <a:p>
            <a:pPr indent="-389255" lvl="1" marL="1086485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3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Can get rather noisy</a:t>
            </a:r>
            <a:endParaRPr/>
          </a:p>
          <a:p>
            <a:pPr indent="-389255" lvl="1" marL="1086485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3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Would throw away old estimate/experience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Update rule</a:t>
            </a:r>
            <a:endParaRPr/>
          </a:p>
        </p:txBody>
      </p:sp>
      <p:sp>
        <p:nvSpPr>
          <p:cNvPr id="522" name="Google Shape;522;p39"/>
          <p:cNvSpPr txBox="1"/>
          <p:nvPr/>
        </p:nvSpPr>
        <p:spPr>
          <a:xfrm>
            <a:off x="695496" y="7477871"/>
            <a:ext cx="11599494" cy="83310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 new_value ← 0.5 + α(0.6-0.5)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What if we </a:t>
            </a:r>
            <a: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set α to 1?</a:t>
            </a:r>
            <a:endParaRPr/>
          </a:p>
          <a:p>
            <a:pPr indent="-166370" lvl="0" marL="344170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23" name="Google Shape;523;p39"/>
          <p:cNvGrpSpPr/>
          <p:nvPr/>
        </p:nvGrpSpPr>
        <p:grpSpPr>
          <a:xfrm>
            <a:off x="853188" y="3612941"/>
            <a:ext cx="12156686" cy="3522071"/>
            <a:chOff x="838837" y="1345542"/>
            <a:chExt cx="12156686" cy="3522071"/>
          </a:xfrm>
        </p:grpSpPr>
        <p:pic>
          <p:nvPicPr>
            <p:cNvPr descr="Afbeelding met tekst, Lettertype, lijn, typografie&#10;&#10;Door AI gegenereerde inhoud is mogelijk onjuist." id="524" name="Google Shape;524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837" y="1345542"/>
              <a:ext cx="11877675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39"/>
            <p:cNvSpPr/>
            <p:nvPr/>
          </p:nvSpPr>
          <p:spPr>
            <a:xfrm rot="-5400000">
              <a:off x="8658464" y="-603875"/>
              <a:ext cx="1014504" cy="6531311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6" name="Google Shape;526;p39"/>
            <p:cNvSpPr txBox="1"/>
            <p:nvPr/>
          </p:nvSpPr>
          <p:spPr>
            <a:xfrm>
              <a:off x="1114823" y="3160259"/>
              <a:ext cx="11704054" cy="620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40000"/>
                <a:buFont typeface="Verdana"/>
                <a:buNone/>
              </a:pPr>
              <a:r>
                <a:rPr b="0" i="0" lang="en-US" sz="3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New value = Current value  +        "error term" (aka TD-error)</a:t>
              </a:r>
              <a:endParaRPr b="0" i="0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97472" lvl="0" marL="344170" marR="0" rtl="0" algn="l">
                <a:lnSpc>
                  <a:spcPct val="116666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7" name="Google Shape;527;p39"/>
            <p:cNvSpPr/>
            <p:nvPr/>
          </p:nvSpPr>
          <p:spPr>
            <a:xfrm rot="-5400000">
              <a:off x="3648833" y="1742160"/>
              <a:ext cx="829477" cy="165451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Afbeelding met tekst, Lettertype, schermopname, lijn&#10;&#10;Door AI gegenereerde inhoud is mogelijk onjuist." id="528" name="Google Shape;528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31950" y="3716276"/>
              <a:ext cx="7663573" cy="115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39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530" name="Google Shape;530;p39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531" name="Google Shape;531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39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33" name="Google Shape;533;p39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534" name="Google Shape;534;p39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535" name="Google Shape;535;p39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7" name="Google Shape;537;p39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538" name="Google Shape;538;p39"/>
          <p:cNvCxnSpPr/>
          <p:nvPr/>
        </p:nvCxnSpPr>
        <p:spPr>
          <a:xfrm>
            <a:off x="877254" y="3314851"/>
            <a:ext cx="11042030" cy="8093"/>
          </a:xfrm>
          <a:prstGeom prst="straightConnector1">
            <a:avLst/>
          </a:prstGeom>
          <a:noFill/>
          <a:ln cap="flat" cmpd="sng" w="9525">
            <a:solidFill>
              <a:srgbClr val="009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39" name="Google Shape;539;p39"/>
          <p:cNvSpPr/>
          <p:nvPr/>
        </p:nvSpPr>
        <p:spPr>
          <a:xfrm>
            <a:off x="5941844" y="274909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ACFF"/>
              </a:gs>
              <a:gs pos="100000">
                <a:srgbClr val="63C9FF"/>
              </a:gs>
            </a:gsLst>
            <a:lin ang="16200000" scaled="0"/>
          </a:gradFill>
          <a:ln cap="flat" cmpd="sng" w="9525">
            <a:solidFill>
              <a:srgbClr val="009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1. Introduction to ABM and </a:t>
            </a:r>
            <a:endParaRPr/>
          </a:p>
          <a:p>
            <a:pPr indent="0" lvl="0" marL="0" rtl="0" algn="ctr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Reinforcement Learning</a:t>
            </a:r>
            <a:endParaRPr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</p:txBody>
      </p:sp>
      <p:pic>
        <p:nvPicPr>
          <p:cNvPr descr="Afbeelding met diagram&#10;&#10;Automatisch gegenereerde beschrijving"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6678" y="3460272"/>
            <a:ext cx="6775122" cy="3175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0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Update rule</a:t>
            </a:r>
            <a:endParaRPr/>
          </a:p>
        </p:txBody>
      </p:sp>
      <p:sp>
        <p:nvSpPr>
          <p:cNvPr id="545" name="Google Shape;545;p40"/>
          <p:cNvSpPr txBox="1"/>
          <p:nvPr/>
        </p:nvSpPr>
        <p:spPr>
          <a:xfrm>
            <a:off x="695496" y="7477871"/>
            <a:ext cx="11599494" cy="1630565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 new_value ← 0.5 + α(0.6-0.5)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What if we </a:t>
            </a:r>
            <a: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set α to 1?</a:t>
            </a:r>
            <a:b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Answer: Just becomes our "old" function --&gt; Overwrite</a:t>
            </a:r>
            <a:endParaRPr b="0" i="0" sz="20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66370" lvl="0" marL="344170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46" name="Google Shape;546;p40"/>
          <p:cNvGrpSpPr/>
          <p:nvPr/>
        </p:nvGrpSpPr>
        <p:grpSpPr>
          <a:xfrm>
            <a:off x="853188" y="3612941"/>
            <a:ext cx="12156686" cy="3522071"/>
            <a:chOff x="838837" y="1345542"/>
            <a:chExt cx="12156686" cy="3522071"/>
          </a:xfrm>
        </p:grpSpPr>
        <p:pic>
          <p:nvPicPr>
            <p:cNvPr descr="Afbeelding met tekst, Lettertype, lijn, typografie&#10;&#10;Door AI gegenereerde inhoud is mogelijk onjuist." id="547" name="Google Shape;547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837" y="1345542"/>
              <a:ext cx="11877675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8" name="Google Shape;548;p40"/>
            <p:cNvSpPr/>
            <p:nvPr/>
          </p:nvSpPr>
          <p:spPr>
            <a:xfrm rot="-5400000">
              <a:off x="8658464" y="-603875"/>
              <a:ext cx="1014504" cy="6531311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9" name="Google Shape;549;p40"/>
            <p:cNvSpPr txBox="1"/>
            <p:nvPr/>
          </p:nvSpPr>
          <p:spPr>
            <a:xfrm>
              <a:off x="1114823" y="3160259"/>
              <a:ext cx="11704054" cy="620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40000"/>
                <a:buFont typeface="Verdana"/>
                <a:buNone/>
              </a:pPr>
              <a:r>
                <a:rPr b="0" i="0" lang="en-US" sz="3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New value = Current value  +        "error term" (aka TD-error)</a:t>
              </a:r>
              <a:endParaRPr b="0" i="0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97472" lvl="0" marL="344170" marR="0" rtl="0" algn="l">
                <a:lnSpc>
                  <a:spcPct val="116666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 rot="-5400000">
              <a:off x="3648833" y="1742160"/>
              <a:ext cx="829477" cy="165451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Afbeelding met tekst, Lettertype, schermopname, lijn&#10;&#10;Door AI gegenereerde inhoud is mogelijk onjuist." id="551" name="Google Shape;55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31950" y="3716276"/>
              <a:ext cx="7663573" cy="115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2" name="Google Shape;552;p40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553" name="Google Shape;553;p40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554" name="Google Shape;554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40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56" name="Google Shape;556;p40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557" name="Google Shape;557;p40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558" name="Google Shape;558;p40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0" name="Google Shape;560;p40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561" name="Google Shape;561;p40"/>
          <p:cNvCxnSpPr/>
          <p:nvPr/>
        </p:nvCxnSpPr>
        <p:spPr>
          <a:xfrm>
            <a:off x="877254" y="3314851"/>
            <a:ext cx="11042030" cy="8093"/>
          </a:xfrm>
          <a:prstGeom prst="straightConnector1">
            <a:avLst/>
          </a:prstGeom>
          <a:noFill/>
          <a:ln cap="flat" cmpd="sng" w="9525">
            <a:solidFill>
              <a:srgbClr val="009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62" name="Google Shape;562;p40"/>
          <p:cNvSpPr/>
          <p:nvPr/>
        </p:nvSpPr>
        <p:spPr>
          <a:xfrm>
            <a:off x="5941844" y="274909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ACFF"/>
              </a:gs>
              <a:gs pos="100000">
                <a:srgbClr val="63C9FF"/>
              </a:gs>
            </a:gsLst>
            <a:lin ang="16200000" scaled="0"/>
          </a:gradFill>
          <a:ln cap="flat" cmpd="sng" w="9525">
            <a:solidFill>
              <a:srgbClr val="009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1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Update rule</a:t>
            </a:r>
            <a:endParaRPr/>
          </a:p>
        </p:txBody>
      </p:sp>
      <p:sp>
        <p:nvSpPr>
          <p:cNvPr id="568" name="Google Shape;568;p41"/>
          <p:cNvSpPr txBox="1"/>
          <p:nvPr/>
        </p:nvSpPr>
        <p:spPr>
          <a:xfrm>
            <a:off x="695496" y="7477871"/>
            <a:ext cx="11599494" cy="175325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 new_value ← 0.5 + α(0.6-0.5)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What if we </a:t>
            </a:r>
            <a: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set α to 0?</a:t>
            </a:r>
            <a:b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66370" lvl="0" marL="344170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69" name="Google Shape;569;p41"/>
          <p:cNvGrpSpPr/>
          <p:nvPr/>
        </p:nvGrpSpPr>
        <p:grpSpPr>
          <a:xfrm>
            <a:off x="853188" y="3612941"/>
            <a:ext cx="12156686" cy="3522071"/>
            <a:chOff x="838837" y="1345542"/>
            <a:chExt cx="12156686" cy="3522071"/>
          </a:xfrm>
        </p:grpSpPr>
        <p:pic>
          <p:nvPicPr>
            <p:cNvPr descr="Afbeelding met tekst, Lettertype, lijn, typografie&#10;&#10;Door AI gegenereerde inhoud is mogelijk onjuist." id="570" name="Google Shape;570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837" y="1345542"/>
              <a:ext cx="11877675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41"/>
            <p:cNvSpPr/>
            <p:nvPr/>
          </p:nvSpPr>
          <p:spPr>
            <a:xfrm rot="-5400000">
              <a:off x="8658464" y="-603875"/>
              <a:ext cx="1014504" cy="6531311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2" name="Google Shape;572;p41"/>
            <p:cNvSpPr txBox="1"/>
            <p:nvPr/>
          </p:nvSpPr>
          <p:spPr>
            <a:xfrm>
              <a:off x="1114823" y="3160259"/>
              <a:ext cx="11704054" cy="620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40000"/>
                <a:buFont typeface="Verdana"/>
                <a:buNone/>
              </a:pPr>
              <a:r>
                <a:rPr b="0" i="0" lang="en-US" sz="3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New value = Current value  +        "error term" (aka TD-error)</a:t>
              </a:r>
              <a:endParaRPr b="0" i="0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97472" lvl="0" marL="344170" marR="0" rtl="0" algn="l">
                <a:lnSpc>
                  <a:spcPct val="116666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73" name="Google Shape;573;p41"/>
            <p:cNvSpPr/>
            <p:nvPr/>
          </p:nvSpPr>
          <p:spPr>
            <a:xfrm rot="-5400000">
              <a:off x="3648833" y="1742160"/>
              <a:ext cx="829477" cy="165451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Afbeelding met tekst, Lettertype, schermopname, lijn&#10;&#10;Door AI gegenereerde inhoud is mogelijk onjuist." id="574" name="Google Shape;574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31950" y="3716276"/>
              <a:ext cx="7663573" cy="115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Google Shape;575;p41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576" name="Google Shape;576;p41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577" name="Google Shape;577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41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579" name="Google Shape;579;p41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580" name="Google Shape;580;p41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581" name="Google Shape;581;p41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82" name="Google Shape;582;p41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83" name="Google Shape;583;p41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584" name="Google Shape;584;p41"/>
          <p:cNvCxnSpPr/>
          <p:nvPr/>
        </p:nvCxnSpPr>
        <p:spPr>
          <a:xfrm>
            <a:off x="877254" y="3314851"/>
            <a:ext cx="11042030" cy="8093"/>
          </a:xfrm>
          <a:prstGeom prst="straightConnector1">
            <a:avLst/>
          </a:prstGeom>
          <a:noFill/>
          <a:ln cap="flat" cmpd="sng" w="9525">
            <a:solidFill>
              <a:srgbClr val="009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85" name="Google Shape;585;p41"/>
          <p:cNvSpPr/>
          <p:nvPr/>
        </p:nvSpPr>
        <p:spPr>
          <a:xfrm>
            <a:off x="5941844" y="274909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ACFF"/>
              </a:gs>
              <a:gs pos="100000">
                <a:srgbClr val="63C9FF"/>
              </a:gs>
            </a:gsLst>
            <a:lin ang="16200000" scaled="0"/>
          </a:gradFill>
          <a:ln cap="flat" cmpd="sng" w="9525">
            <a:solidFill>
              <a:srgbClr val="009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2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Update rule</a:t>
            </a:r>
            <a:endParaRPr/>
          </a:p>
        </p:txBody>
      </p:sp>
      <p:sp>
        <p:nvSpPr>
          <p:cNvPr id="591" name="Google Shape;591;p42"/>
          <p:cNvSpPr txBox="1"/>
          <p:nvPr/>
        </p:nvSpPr>
        <p:spPr>
          <a:xfrm>
            <a:off x="695496" y="7477871"/>
            <a:ext cx="11599494" cy="175325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 new_value ← 0.5 + α(0.6-0.5)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Question: What if we </a:t>
            </a:r>
            <a: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set α to 0?</a:t>
            </a:r>
            <a:br>
              <a:rPr b="0" i="1" lang="en-US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Answer: Doesn't learn anything; just keep old estimate</a:t>
            </a:r>
            <a:endParaRPr b="0" i="1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66370" lvl="0" marL="344170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92" name="Google Shape;592;p42"/>
          <p:cNvGrpSpPr/>
          <p:nvPr/>
        </p:nvGrpSpPr>
        <p:grpSpPr>
          <a:xfrm>
            <a:off x="853188" y="3612941"/>
            <a:ext cx="12156686" cy="3522071"/>
            <a:chOff x="838837" y="1345542"/>
            <a:chExt cx="12156686" cy="3522071"/>
          </a:xfrm>
        </p:grpSpPr>
        <p:pic>
          <p:nvPicPr>
            <p:cNvPr descr="Afbeelding met tekst, Lettertype, lijn, typografie&#10;&#10;Door AI gegenereerde inhoud is mogelijk onjuist." id="593" name="Google Shape;593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837" y="1345542"/>
              <a:ext cx="11877675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" name="Google Shape;594;p42"/>
            <p:cNvSpPr/>
            <p:nvPr/>
          </p:nvSpPr>
          <p:spPr>
            <a:xfrm rot="-5400000">
              <a:off x="8658464" y="-603875"/>
              <a:ext cx="1014504" cy="6531311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5" name="Google Shape;595;p42"/>
            <p:cNvSpPr txBox="1"/>
            <p:nvPr/>
          </p:nvSpPr>
          <p:spPr>
            <a:xfrm>
              <a:off x="1114823" y="3160259"/>
              <a:ext cx="11704054" cy="620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40000"/>
                <a:buFont typeface="Verdana"/>
                <a:buNone/>
              </a:pPr>
              <a:r>
                <a:rPr b="0" i="0" lang="en-US" sz="3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New value = Current value  +        "error term" (aka TD-error)</a:t>
              </a:r>
              <a:endParaRPr b="0" i="0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97472" lvl="0" marL="344170" marR="0" rtl="0" algn="l">
                <a:lnSpc>
                  <a:spcPct val="116666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96" name="Google Shape;596;p42"/>
            <p:cNvSpPr/>
            <p:nvPr/>
          </p:nvSpPr>
          <p:spPr>
            <a:xfrm rot="-5400000">
              <a:off x="3648833" y="1742160"/>
              <a:ext cx="829477" cy="165451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Afbeelding met tekst, Lettertype, schermopname, lijn&#10;&#10;Door AI gegenereerde inhoud is mogelijk onjuist." id="597" name="Google Shape;597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31950" y="3716276"/>
              <a:ext cx="7663573" cy="115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Google Shape;598;p42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599" name="Google Shape;599;p42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600" name="Google Shape;600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42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602" name="Google Shape;602;p42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603" name="Google Shape;603;p42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604" name="Google Shape;604;p42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6" name="Google Shape;606;p42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607" name="Google Shape;607;p42"/>
          <p:cNvCxnSpPr/>
          <p:nvPr/>
        </p:nvCxnSpPr>
        <p:spPr>
          <a:xfrm>
            <a:off x="877254" y="3314851"/>
            <a:ext cx="11042030" cy="8093"/>
          </a:xfrm>
          <a:prstGeom prst="straightConnector1">
            <a:avLst/>
          </a:prstGeom>
          <a:noFill/>
          <a:ln cap="flat" cmpd="sng" w="9525">
            <a:solidFill>
              <a:srgbClr val="009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08" name="Google Shape;608;p42"/>
          <p:cNvSpPr/>
          <p:nvPr/>
        </p:nvSpPr>
        <p:spPr>
          <a:xfrm>
            <a:off x="5941844" y="274909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ACFF"/>
              </a:gs>
              <a:gs pos="100000">
                <a:srgbClr val="63C9FF"/>
              </a:gs>
            </a:gsLst>
            <a:lin ang="16200000" scaled="0"/>
          </a:gradFill>
          <a:ln cap="flat" cmpd="sng" w="9525">
            <a:solidFill>
              <a:srgbClr val="009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Update rule</a:t>
            </a:r>
            <a:endParaRPr/>
          </a:p>
        </p:txBody>
      </p:sp>
      <p:sp>
        <p:nvSpPr>
          <p:cNvPr id="614" name="Google Shape;614;p43"/>
          <p:cNvSpPr txBox="1"/>
          <p:nvPr/>
        </p:nvSpPr>
        <p:spPr>
          <a:xfrm>
            <a:off x="695496" y="7477871"/>
            <a:ext cx="11599494" cy="83310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8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Example: new_value ← 0.5 + α(0.6-0.5)</a:t>
            </a:r>
            <a:b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α = 1.0: fully overwrite; α = 0.5: balance between old estimate and new estimate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15" name="Google Shape;615;p43"/>
          <p:cNvGrpSpPr/>
          <p:nvPr/>
        </p:nvGrpSpPr>
        <p:grpSpPr>
          <a:xfrm>
            <a:off x="853188" y="3612941"/>
            <a:ext cx="12156686" cy="3522071"/>
            <a:chOff x="838837" y="1345542"/>
            <a:chExt cx="12156686" cy="3522071"/>
          </a:xfrm>
        </p:grpSpPr>
        <p:pic>
          <p:nvPicPr>
            <p:cNvPr descr="Afbeelding met tekst, Lettertype, lijn, typografie&#10;&#10;Door AI gegenereerde inhoud is mogelijk onjuist." id="616" name="Google Shape;616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837" y="1345542"/>
              <a:ext cx="11877675" cy="96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43"/>
            <p:cNvSpPr/>
            <p:nvPr/>
          </p:nvSpPr>
          <p:spPr>
            <a:xfrm rot="-5400000">
              <a:off x="8658464" y="-603875"/>
              <a:ext cx="1014504" cy="6531311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8" name="Google Shape;618;p43"/>
            <p:cNvSpPr txBox="1"/>
            <p:nvPr/>
          </p:nvSpPr>
          <p:spPr>
            <a:xfrm>
              <a:off x="1114823" y="3160259"/>
              <a:ext cx="11704054" cy="620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5000" lIns="65000" spcFirstLastPara="1" rIns="65000" wrap="square" tIns="65000">
              <a:normAutofit fontScale="92500"/>
            </a:bodyPr>
            <a:lstStyle/>
            <a:p>
              <a:pPr indent="0" lvl="0" marL="0" marR="0" rtl="0" algn="l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40000"/>
                <a:buFont typeface="Verdana"/>
                <a:buNone/>
              </a:pPr>
              <a:r>
                <a:rPr b="0" i="0" lang="en-US" sz="3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New value = Current value  +        "error term" (aka TD-error)</a:t>
              </a:r>
              <a:endParaRPr b="0" i="0" sz="3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-97472" lvl="0" marL="344170" marR="0" rtl="0" algn="l">
                <a:lnSpc>
                  <a:spcPct val="116666"/>
                </a:lnSpc>
                <a:spcBef>
                  <a:spcPts val="1700"/>
                </a:spcBef>
                <a:spcAft>
                  <a:spcPts val="0"/>
                </a:spcAft>
                <a:buClr>
                  <a:srgbClr val="005172"/>
                </a:buClr>
                <a:buSzPct val="140000"/>
                <a:buFont typeface="Arial"/>
                <a:buNone/>
              </a:pPr>
              <a:r>
                <a:t/>
              </a:r>
              <a:endParaRPr b="0" i="0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19" name="Google Shape;619;p43"/>
            <p:cNvSpPr/>
            <p:nvPr/>
          </p:nvSpPr>
          <p:spPr>
            <a:xfrm rot="-5400000">
              <a:off x="3648833" y="1742160"/>
              <a:ext cx="829477" cy="165451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Afbeelding met tekst, Lettertype, schermopname, lijn&#10;&#10;Door AI gegenereerde inhoud is mogelijk onjuist." id="620" name="Google Shape;620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31950" y="3716276"/>
              <a:ext cx="7663573" cy="11513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1" name="Google Shape;621;p43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  <p:grpSp>
        <p:nvGrpSpPr>
          <p:cNvPr id="622" name="Google Shape;622;p43"/>
          <p:cNvGrpSpPr/>
          <p:nvPr/>
        </p:nvGrpSpPr>
        <p:grpSpPr>
          <a:xfrm>
            <a:off x="-279386" y="1318602"/>
            <a:ext cx="12984880" cy="1323741"/>
            <a:chOff x="-6724" y="7231059"/>
            <a:chExt cx="12984880" cy="1323741"/>
          </a:xfrm>
        </p:grpSpPr>
        <p:pic>
          <p:nvPicPr>
            <p:cNvPr descr="Afbeelding met Lettertype, typografie, tekst, kalligrafie&#10;&#10;Door AI gegenereerde inhoud is mogelijk onjuist." id="623" name="Google Shape;623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8116" y="7231565"/>
              <a:ext cx="4772025" cy="5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43"/>
            <p:cNvSpPr txBox="1"/>
            <p:nvPr/>
          </p:nvSpPr>
          <p:spPr>
            <a:xfrm>
              <a:off x="-6724" y="8144431"/>
              <a:ext cx="10655412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direct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reward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received after taking action </a:t>
              </a:r>
              <a:r>
                <a:rPr b="0" i="1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b="0" baseline="-25000" i="1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625" name="Google Shape;625;p43"/>
            <p:cNvCxnSpPr/>
            <p:nvPr/>
          </p:nvCxnSpPr>
          <p:spPr>
            <a:xfrm flipH="1">
              <a:off x="2795033" y="7647859"/>
              <a:ext cx="6293" cy="468439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626" name="Google Shape;626;p43"/>
            <p:cNvCxnSpPr/>
            <p:nvPr/>
          </p:nvCxnSpPr>
          <p:spPr>
            <a:xfrm flipH="1" rot="10800000">
              <a:off x="5815204" y="7570164"/>
              <a:ext cx="511596" cy="6293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627" name="Google Shape;627;p43"/>
            <p:cNvSpPr/>
            <p:nvPr/>
          </p:nvSpPr>
          <p:spPr>
            <a:xfrm>
              <a:off x="3245494" y="7231059"/>
              <a:ext cx="2583156" cy="569141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2557332" y="7231304"/>
              <a:ext cx="497211" cy="569142"/>
            </a:xfrm>
            <a:prstGeom prst="ellipse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9" name="Google Shape;629;p43"/>
            <p:cNvSpPr txBox="1"/>
            <p:nvPr/>
          </p:nvSpPr>
          <p:spPr>
            <a:xfrm>
              <a:off x="6336394" y="7293676"/>
              <a:ext cx="6641762" cy="718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Verdana"/>
                <a:buNone/>
              </a:pP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future reward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, estimated by inspecting</a:t>
              </a:r>
              <a:r>
                <a:rPr b="1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-US" sz="2000" u="none" cap="none" strike="noStrike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the best Q-value for the next state </a:t>
              </a:r>
              <a:endParaRPr b="1" i="0" sz="20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630" name="Google Shape;630;p43"/>
          <p:cNvCxnSpPr/>
          <p:nvPr/>
        </p:nvCxnSpPr>
        <p:spPr>
          <a:xfrm>
            <a:off x="877254" y="3314851"/>
            <a:ext cx="11042030" cy="8093"/>
          </a:xfrm>
          <a:prstGeom prst="straightConnector1">
            <a:avLst/>
          </a:prstGeom>
          <a:noFill/>
          <a:ln cap="flat" cmpd="sng" w="9525">
            <a:solidFill>
              <a:srgbClr val="009FF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631" name="Google Shape;631;p43"/>
          <p:cNvSpPr/>
          <p:nvPr/>
        </p:nvSpPr>
        <p:spPr>
          <a:xfrm>
            <a:off x="5941844" y="2749099"/>
            <a:ext cx="484632" cy="978408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00ACFF"/>
              </a:gs>
              <a:gs pos="100000">
                <a:srgbClr val="63C9FF"/>
              </a:gs>
            </a:gsLst>
            <a:lin ang="16200000" scaled="0"/>
          </a:gradFill>
          <a:ln cap="flat" cmpd="sng" w="9525">
            <a:solidFill>
              <a:srgbClr val="009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numerical example</a:t>
            </a:r>
            <a:endParaRPr/>
          </a:p>
        </p:txBody>
      </p:sp>
      <p:sp>
        <p:nvSpPr>
          <p:cNvPr id="637" name="Google Shape;637;p4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Image by author" id="638" name="Google Shape;63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540" y="1325771"/>
            <a:ext cx="4325643" cy="4239328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4"/>
          <p:cNvSpPr txBox="1"/>
          <p:nvPr/>
        </p:nvSpPr>
        <p:spPr>
          <a:xfrm>
            <a:off x="4950076" y="2118929"/>
            <a:ext cx="8043153" cy="2503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1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1st visit: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Q(G-1, aₜ) = 0 + 0.5 · (1 + 0.9 · 0 − 0) = 0.5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1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2nd visit: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Q(G-1, aₜ) = 0.5 + 0.5 · (1 + 0.9 · 0 − 0.5) = 0.75</a:t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Helvetica Neue"/>
              <a:buNone/>
            </a:pPr>
            <a:r>
              <a:t/>
            </a:r>
            <a:endParaRPr b="0" i="0" sz="2000" u="none" cap="none" strike="noStrike">
              <a:solidFill>
                <a:srgbClr val="004F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7C"/>
              </a:buClr>
              <a:buSzPts val="2000"/>
              <a:buFont typeface="Verdana"/>
              <a:buNone/>
            </a:pPr>
            <a:r>
              <a:rPr b="0" i="0" lang="en-US" sz="2000" u="none" cap="none" strike="noStrike">
                <a:solidFill>
                  <a:srgbClr val="004F7C"/>
                </a:solidFill>
                <a:latin typeface="Verdana"/>
                <a:ea typeface="Verdana"/>
                <a:cs typeface="Verdana"/>
                <a:sym typeface="Verdana"/>
              </a:rPr>
              <a:t>then 0.875, 0.9375, 0.96875, etc.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2A2A2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zwart, duisternis&#10;&#10;Door AI gegenereerde inhoud is mogelijk onjuist." id="640" name="Google Shape;64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4434" y="1516960"/>
            <a:ext cx="7428272" cy="312451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4"/>
          <p:cNvSpPr txBox="1"/>
          <p:nvPr/>
        </p:nvSpPr>
        <p:spPr>
          <a:xfrm>
            <a:off x="3772905" y="9215023"/>
            <a:ext cx="6886321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https://towardsdatascience.com/q-learning-for-beginners-2837b777741/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5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Q-learning: key takeaways</a:t>
            </a:r>
            <a:endParaRPr/>
          </a:p>
        </p:txBody>
      </p:sp>
      <p:sp>
        <p:nvSpPr>
          <p:cNvPr id="647" name="Google Shape;647;p45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648" name="Google Shape;648;p45"/>
          <p:cNvSpPr txBox="1"/>
          <p:nvPr/>
        </p:nvSpPr>
        <p:spPr>
          <a:xfrm>
            <a:off x="856910" y="16697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Goal: Learn "expected reward" for each Q(state,action)-pair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How?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Learn by trial-and-error trough interaction with environment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Verdana"/>
              <a:buChar char="●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Update Q-values iteratively based on observed rewards</a:t>
            </a:r>
            <a:endParaRPr/>
          </a:p>
          <a:p>
            <a:pPr indent="-213996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From frozen lakes to ….</a:t>
            </a:r>
            <a:endParaRPr/>
          </a:p>
        </p:txBody>
      </p:sp>
      <p:sp>
        <p:nvSpPr>
          <p:cNvPr id="654" name="Google Shape;654;p46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grpSp>
        <p:nvGrpSpPr>
          <p:cNvPr id="655" name="Google Shape;655;p46"/>
          <p:cNvGrpSpPr/>
          <p:nvPr/>
        </p:nvGrpSpPr>
        <p:grpSpPr>
          <a:xfrm>
            <a:off x="405051" y="1229504"/>
            <a:ext cx="3276207" cy="3238674"/>
            <a:chOff x="1218345" y="1229504"/>
            <a:chExt cx="3276207" cy="3238674"/>
          </a:xfrm>
        </p:grpSpPr>
        <p:pic>
          <p:nvPicPr>
            <p:cNvPr descr="Afbeelding met tekst, schermopname, Kleurrijkheid, plein&#10;&#10;Door AI gegenereerde inhoud is mogelijk onjuist." id="656" name="Google Shape;65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18345" y="1230268"/>
              <a:ext cx="3276207" cy="323791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7" name="Google Shape;657;p46"/>
            <p:cNvGrpSpPr/>
            <p:nvPr/>
          </p:nvGrpSpPr>
          <p:grpSpPr>
            <a:xfrm>
              <a:off x="1422273" y="1229504"/>
              <a:ext cx="472617" cy="689718"/>
              <a:chOff x="1158007" y="3530259"/>
              <a:chExt cx="742338" cy="1086965"/>
            </a:xfrm>
          </p:grpSpPr>
          <p:grpSp>
            <p:nvGrpSpPr>
              <p:cNvPr id="658" name="Google Shape;658;p46"/>
              <p:cNvGrpSpPr/>
              <p:nvPr/>
            </p:nvGrpSpPr>
            <p:grpSpPr>
              <a:xfrm>
                <a:off x="1158007" y="3816921"/>
                <a:ext cx="742338" cy="800303"/>
                <a:chOff x="1158007" y="3816921"/>
                <a:chExt cx="1055770" cy="1138209"/>
              </a:xfrm>
            </p:grpSpPr>
            <p:sp>
              <p:nvSpPr>
                <p:cNvPr id="659" name="Google Shape;659;p46"/>
                <p:cNvSpPr/>
                <p:nvPr/>
              </p:nvSpPr>
              <p:spPr>
                <a:xfrm>
                  <a:off x="1252593" y="3816921"/>
                  <a:ext cx="862692" cy="1138209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125" lIns="64275" spcFirstLastPara="1" rIns="64275" wrap="square" tIns="321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950"/>
                    <a:buFont typeface="Helvetica Neue"/>
                    <a:buNone/>
                  </a:pPr>
                  <a:r>
                    <a:t/>
                  </a:r>
                  <a:endParaRPr b="0" i="0" sz="2950" u="none" cap="none" strike="noStrike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pic>
              <p:nvPicPr>
                <p:cNvPr descr="Shape&#10;&#10;Description automatically generated with low confidence" id="660" name="Google Shape;660;p4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158007" y="3854983"/>
                  <a:ext cx="1055770" cy="10557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61" name="Google Shape;661;p46"/>
              <p:cNvSpPr/>
              <p:nvPr/>
            </p:nvSpPr>
            <p:spPr>
              <a:xfrm>
                <a:off x="1207192" y="3696444"/>
                <a:ext cx="550893" cy="24767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50"/>
                  <a:buFont typeface="Helvetica Neue"/>
                  <a:buNone/>
                </a:pPr>
                <a:r>
                  <a:t/>
                </a:r>
                <a:endParaRPr b="0" i="0" sz="1250" u="none" cap="none" strike="noStrik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descr="Shape&#10;&#10;Description automatically generated with low confidence" id="662" name="Google Shape;662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16693" y="3530259"/>
                <a:ext cx="606580" cy="6065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Rice Grain Logo Vector Art, Icons, and Graphics for Free Download" id="663" name="Google Shape;663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69149" y="3748207"/>
              <a:ext cx="540765" cy="589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96539" y="1439748"/>
              <a:ext cx="419100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fbeelding met Stengel, plant&#10;&#10;Door AI gegenereerde inhoud is mogelijk onjuist." id="665" name="Google Shape;665;p4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31527" y="2160797"/>
              <a:ext cx="412312" cy="557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fbeelding met plant, gras, bloem&#10;&#10;Door AI gegenereerde inhoud is mogelijk onjuist." id="666" name="Google Shape;666;p4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027899" y="3691808"/>
              <a:ext cx="419694" cy="69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ieter Vectorafbeeldingen, iconen en afbeeldingen gratis te downloaden" id="667" name="Google Shape;667;p4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flipH="1">
              <a:off x="2751129" y="1523219"/>
              <a:ext cx="211879" cy="2521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fbeelding met tekst, schermopname, diagram&#10;&#10;Door AI gegenereerde inhoud is mogelijk onjuist." id="668" name="Google Shape;668;p46"/>
          <p:cNvPicPr preferRelativeResize="0"/>
          <p:nvPr/>
        </p:nvPicPr>
        <p:blipFill rotWithShape="1">
          <a:blip r:embed="rId11">
            <a:alphaModFix/>
          </a:blip>
          <a:srcRect b="0" l="53" r="130" t="1788"/>
          <a:stretch/>
        </p:blipFill>
        <p:spPr>
          <a:xfrm>
            <a:off x="4805207" y="1392613"/>
            <a:ext cx="8190530" cy="291762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6"/>
          <p:cNvSpPr txBox="1"/>
          <p:nvPr/>
        </p:nvSpPr>
        <p:spPr>
          <a:xfrm>
            <a:off x="709881" y="4868076"/>
            <a:ext cx="12285569" cy="38979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 fontScale="92500"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"frozen lake": Q(s,a) = Q(position, direction)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crop management: Q(s,a) = Q(nitrogen level, fertilization), or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 crop management: 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Q(s,a) = Q(soil moisture, irrigation), or …</a:t>
            </a:r>
            <a:endParaRPr/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Char char="•"/>
            </a:pP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With reinforcement learning, you can discover an optimal policy for sequential decision-making in a data-driven way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 crop management 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/>
          </a:p>
          <a:p>
            <a:pPr indent="-97472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97472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97472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ct val="140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7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From Q-Tables to Function Approximation</a:t>
            </a:r>
            <a:endParaRPr/>
          </a:p>
        </p:txBody>
      </p:sp>
      <p:sp>
        <p:nvSpPr>
          <p:cNvPr id="675" name="Google Shape;675;p47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graphicFrame>
        <p:nvGraphicFramePr>
          <p:cNvPr id="676" name="Google Shape;676;p47"/>
          <p:cNvGraphicFramePr/>
          <p:nvPr/>
        </p:nvGraphicFramePr>
        <p:xfrm>
          <a:off x="993710" y="15181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{2DD47173-159E-4310-A30B-A33B30F98FBA}</a:tableStyleId>
              </a:tblPr>
              <a:tblGrid>
                <a:gridCol w="2245350"/>
                <a:gridCol w="2245350"/>
                <a:gridCol w="2245350"/>
                <a:gridCol w="2245350"/>
              </a:tblGrid>
              <a:tr h="28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0)=0.4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10)=0.6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20)=0.8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40)=1.0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0)=0.3</a:t>
                      </a:r>
                      <a:endParaRPr sz="2000" u="none" cap="none" strike="noStrike">
                        <a:solidFill>
                          <a:srgbClr val="00517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10)=0.5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20)=1.0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40)=0.9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0)=0.2</a:t>
                      </a:r>
                      <a:endParaRPr sz="2000" u="none" cap="none" strike="noStrike">
                        <a:solidFill>
                          <a:srgbClr val="00517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10)=0.4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20)=0.9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40)=0.8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677" name="Google Shape;677;p47"/>
          <p:cNvSpPr txBox="1"/>
          <p:nvPr/>
        </p:nvSpPr>
        <p:spPr>
          <a:xfrm>
            <a:off x="709881" y="2978151"/>
            <a:ext cx="12298785" cy="5787909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stead of filling in a Q-table we can also use a function to approximate the Q values, e.g: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 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0" baseline="-2500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*nitrogen_content + a</a:t>
            </a:r>
            <a:r>
              <a:rPr b="0" baseline="-2500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*fertilization_action = Q_value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We still use our training process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But instead of updating table values....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we adjust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0" baseline="-2500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 and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0" baseline="-2500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 to produce our Q-values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tekst, schermopname, Kleurrijkheid, plein&#10;&#10;Door AI gegenereerde inhoud is mogelijk onjuist." id="678" name="Google Shape;67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5894" y="257528"/>
            <a:ext cx="1406048" cy="1338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8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Function approximation: advantages</a:t>
            </a:r>
            <a:endParaRPr/>
          </a:p>
        </p:txBody>
      </p:sp>
      <p:sp>
        <p:nvSpPr>
          <p:cNvPr id="684" name="Google Shape;684;p48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Works for large state spaces where Q-tables become impractical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Generalizes better than Q-table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Easily extendable with more state features:</a:t>
            </a:r>
            <a:endParaRPr/>
          </a:p>
          <a:p>
            <a:pPr indent="-389255" lvl="1" marL="1086485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SzPts val="3220"/>
              <a:buFont typeface="Verdana"/>
              <a:buChar char="●"/>
            </a:pPr>
            <a:r>
              <a:rPr lang="en-US" sz="2800"/>
              <a:t>e.g. nitrogen_content, soil_moisture, rainfall, fertilizer_price, etc....</a:t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graphicFrame>
        <p:nvGraphicFramePr>
          <p:cNvPr id="685" name="Google Shape;685;p48"/>
          <p:cNvGraphicFramePr/>
          <p:nvPr/>
        </p:nvGraphicFramePr>
        <p:xfrm>
          <a:off x="1036762" y="25657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{2DD47173-159E-4310-A30B-A33B30F98FBA}</a:tableStyleId>
              </a:tblPr>
              <a:tblGrid>
                <a:gridCol w="2245350"/>
                <a:gridCol w="2245350"/>
                <a:gridCol w="2245350"/>
                <a:gridCol w="2245350"/>
              </a:tblGrid>
              <a:tr h="287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0)=0.4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10)=0.6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20)=0.8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40)=1.0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0)=0.3</a:t>
                      </a:r>
                      <a:endParaRPr sz="2000" u="none" cap="none" strike="noStrike">
                        <a:solidFill>
                          <a:srgbClr val="00517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10)=0.5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20)=1.0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Q(1, 40)=0.9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0)=0.2</a:t>
                      </a:r>
                      <a:endParaRPr sz="2000" u="none" cap="none" strike="noStrike">
                        <a:solidFill>
                          <a:srgbClr val="00517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10)=0.4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Q(2, 20)=0.9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Q(0, 40)=0.8</a:t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(…)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(…)</a:t>
                      </a:r>
                      <a:endParaRPr sz="1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(…)</a:t>
                      </a:r>
                      <a:endParaRPr sz="1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172"/>
                        </a:buClr>
                        <a:buSzPts val="2000"/>
                        <a:buFont typeface="Verdana"/>
                        <a:buNone/>
                      </a:pPr>
                      <a:r>
                        <a:rPr b="0" i="0" lang="en-US" sz="2000" u="none" cap="none" strike="noStrike">
                          <a:solidFill>
                            <a:srgbClr val="00517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(…)</a:t>
                      </a:r>
                      <a:endParaRPr sz="13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9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Deep Q-learning: example with neural nets</a:t>
            </a:r>
            <a:endParaRPr/>
          </a:p>
        </p:txBody>
      </p:sp>
      <p:sp>
        <p:nvSpPr>
          <p:cNvPr id="691" name="Google Shape;691;p49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 Beginner's Guide to Deep Reinforcement Learning | Pathmind" id="692" name="Google Shape;69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540" y="1523011"/>
            <a:ext cx="9662789" cy="5526601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49"/>
          <p:cNvSpPr txBox="1"/>
          <p:nvPr/>
        </p:nvSpPr>
        <p:spPr>
          <a:xfrm>
            <a:off x="4198009" y="8950179"/>
            <a:ext cx="6512290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https://wiki.pathmind.com/deep-reinforcement-learning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idx="1" type="body"/>
          </p:nvPr>
        </p:nvSpPr>
        <p:spPr>
          <a:xfrm>
            <a:off x="704510" y="1517341"/>
            <a:ext cx="8806658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Agent based modeling: </a:t>
            </a:r>
            <a:endParaRPr/>
          </a:p>
          <a:p>
            <a:pPr indent="-389255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i="1" lang="en-US" sz="2400"/>
              <a:t>Focus: </a:t>
            </a:r>
            <a:r>
              <a:rPr lang="en-US" sz="2400"/>
              <a:t>Understanding system-level behavior and emergent patterns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i="1" lang="en-US" sz="2400"/>
              <a:t>Agent Complexity:</a:t>
            </a:r>
            <a:r>
              <a:rPr lang="en-US" sz="2400"/>
              <a:t> predefined rules based on heuristics or expert knowledge</a:t>
            </a:r>
            <a:endParaRPr/>
          </a:p>
          <a:p>
            <a:pPr indent="0" lvl="1" marL="69723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None/>
            </a:pPr>
            <a:r>
              <a:t/>
            </a:r>
            <a:endParaRPr sz="2400"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Reinforcement learning:</a:t>
            </a:r>
            <a:endParaRPr/>
          </a:p>
          <a:p>
            <a:pPr indent="-389254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i="1" lang="en-US" sz="2400"/>
              <a:t>Focus: </a:t>
            </a:r>
            <a:r>
              <a:rPr lang="en-US" sz="2400"/>
              <a:t>Training agents through interaction with an environment</a:t>
            </a:r>
            <a:endParaRPr/>
          </a:p>
          <a:p>
            <a:pPr indent="-389255" lvl="1" marL="1086485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SzPts val="2760"/>
              <a:buFont typeface="Verdana"/>
              <a:buChar char="●"/>
            </a:pPr>
            <a:r>
              <a:rPr i="1" lang="en-US" sz="2400"/>
              <a:t>Agent Complexity: </a:t>
            </a:r>
            <a:r>
              <a:rPr lang="en-US" sz="2400"/>
              <a:t>learns adaptive strategies from data through AI</a:t>
            </a:r>
            <a:endParaRPr/>
          </a:p>
          <a:p>
            <a:pPr indent="0" lvl="2" marL="1560195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345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80" name="Google Shape;80;p5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Agent Based Modeling and Reinforcement Learning</a:t>
            </a:r>
            <a:endParaRPr/>
          </a:p>
        </p:txBody>
      </p:sp>
      <p:pic>
        <p:nvPicPr>
          <p:cNvPr descr="Afbeelding met vogel, watervogel, gans, Diermigratie&#10;&#10;Door AI gegenereerde inhoud is mogelijk onjuist." id="81" name="Google Shape;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0853" y="1176619"/>
            <a:ext cx="3109309" cy="158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2" name="Google Shape;8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7201" y="5001354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3" name="Google Shape;8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62976" y="5159774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4" name="Google Shape;8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8752" y="5463217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5" name="Google Shape;8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7838" y="6689534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6" name="Google Shape;8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0430" y="6478804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49390" y="6254891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88" name="Google Shape;8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14270" y="5714564"/>
            <a:ext cx="546503" cy="70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0"/>
          <p:cNvSpPr txBox="1"/>
          <p:nvPr>
            <p:ph idx="1" type="body"/>
          </p:nvPr>
        </p:nvSpPr>
        <p:spPr>
          <a:xfrm>
            <a:off x="442888" y="1603605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4. Agents in practice</a:t>
            </a:r>
            <a:endParaRPr sz="4000"/>
          </a:p>
          <a:p>
            <a:pPr indent="0" lvl="0" marL="0" rtl="0" algn="ctr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</p:txBody>
      </p:sp>
      <p:pic>
        <p:nvPicPr>
          <p:cNvPr descr="The Importance of AI and Robotics in Agriculture - SwissCognitive | AI  Ventures, Advisory &amp; Research" id="699" name="Google Shape;69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3509" y="2529129"/>
            <a:ext cx="7117781" cy="41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50"/>
          <p:cNvSpPr txBox="1"/>
          <p:nvPr/>
        </p:nvSpPr>
        <p:spPr>
          <a:xfrm>
            <a:off x="3298929" y="6900813"/>
            <a:ext cx="8243164" cy="2452915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Arial"/>
              <a:buChar char="▪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Nitrogen management in winter wheat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Arial"/>
              <a:buChar char="▪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Autonomous Greenhouse Challenge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Nitrogen management in winter wheat</a:t>
            </a:r>
            <a:endParaRPr sz="3600"/>
          </a:p>
        </p:txBody>
      </p:sp>
      <p:sp>
        <p:nvSpPr>
          <p:cNvPr id="706" name="Google Shape;706;p51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707" name="Google Shape;707;p51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457200" lvl="0" marL="45720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RL-agent trained on simulations from crop growth model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tekst, schermopname, diagram&#10;&#10;Door AI gegenereerde inhoud is mogelijk onjuist." id="708" name="Google Shape;708;p51"/>
          <p:cNvPicPr preferRelativeResize="0"/>
          <p:nvPr/>
        </p:nvPicPr>
        <p:blipFill rotWithShape="1">
          <a:blip r:embed="rId3">
            <a:alphaModFix/>
          </a:blip>
          <a:srcRect b="0" l="53" r="130" t="1788"/>
          <a:stretch/>
        </p:blipFill>
        <p:spPr>
          <a:xfrm>
            <a:off x="870762" y="2476884"/>
            <a:ext cx="11786520" cy="42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1"/>
          <p:cNvSpPr txBox="1"/>
          <p:nvPr/>
        </p:nvSpPr>
        <p:spPr>
          <a:xfrm>
            <a:off x="3983800" y="8881646"/>
            <a:ext cx="9007706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Kallenberg, M. G., Overweg, H., van Bree, R., &amp; Athanasiadis, I. N. (2023). Nitrogen management with reinforcement learning and crop growth models. </a:t>
            </a:r>
            <a:r>
              <a:rPr b="0" i="1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Environmental Data Science</a:t>
            </a: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, </a:t>
            </a:r>
            <a:r>
              <a:rPr b="0" i="1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, e34.</a:t>
            </a:r>
            <a:endParaRPr b="0" i="0" sz="1400" u="none" cap="none" strike="noStrike">
              <a:solidFill>
                <a:srgbClr val="5E5E5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tekst, diagram, lijn, Perceel&#10;&#10;Door AI gegenereerde inhoud is mogelijk onjuist." id="710" name="Google Shape;710;p51"/>
          <p:cNvPicPr preferRelativeResize="0"/>
          <p:nvPr/>
        </p:nvPicPr>
        <p:blipFill rotWithShape="1">
          <a:blip r:embed="rId4">
            <a:alphaModFix/>
          </a:blip>
          <a:srcRect b="50267" l="-182723" r="182721" t="-49717"/>
          <a:stretch/>
        </p:blipFill>
        <p:spPr>
          <a:xfrm>
            <a:off x="5238750" y="3671887"/>
            <a:ext cx="2524128" cy="238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2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Nitrogen management in winter wheat</a:t>
            </a:r>
            <a:endParaRPr sz="3600"/>
          </a:p>
        </p:txBody>
      </p:sp>
      <p:sp>
        <p:nvSpPr>
          <p:cNvPr id="716" name="Google Shape;716;p52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717" name="Google Shape;717;p52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457200" lvl="0" marL="45720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RL-agent adjusts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timing 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amount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to crop status</a:t>
            </a:r>
            <a:endParaRPr/>
          </a:p>
          <a:p>
            <a:pPr indent="-389255" lvl="1" marL="1199515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3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Cold winter --&gt; Delayed development --&gt; Fertilize later</a:t>
            </a:r>
            <a:endParaRPr/>
          </a:p>
          <a:p>
            <a:pPr indent="-389255" lvl="1" marL="1199515" marR="0" rtl="0" algn="l">
              <a:lnSpc>
                <a:spcPct val="17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300"/>
              <a:buFont typeface="Courier New"/>
              <a:buChar char="o"/>
            </a:pPr>
            <a:r>
              <a:rPr b="0" i="0" lang="en-US" sz="2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Dry year --&gt; Reduced expected yield --&gt; Fertilize less</a:t>
            </a:r>
            <a:endParaRPr/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RL-agent closer to optimum than </a:t>
            </a:r>
            <a:b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standard practice</a:t>
            </a:r>
            <a:endParaRPr/>
          </a:p>
        </p:txBody>
      </p:sp>
      <p:sp>
        <p:nvSpPr>
          <p:cNvPr id="718" name="Google Shape;718;p52"/>
          <p:cNvSpPr txBox="1"/>
          <p:nvPr/>
        </p:nvSpPr>
        <p:spPr>
          <a:xfrm>
            <a:off x="3983800" y="8881646"/>
            <a:ext cx="9007706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Verdana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Kallenberg, M. G., Overweg, H., van Bree, R., &amp; Athanasiadis, I. N. (2023). Nitrogen management with reinforcement learning and crop growth models. </a:t>
            </a:r>
            <a:r>
              <a:rPr b="0" i="1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Environmental Data Science</a:t>
            </a: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, </a:t>
            </a:r>
            <a:r>
              <a:rPr b="0" i="1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0" i="0" lang="en-US" sz="1400" u="none" cap="none" strike="noStrik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, e34.</a:t>
            </a:r>
            <a:endParaRPr b="0" i="0" sz="1400" u="none" cap="none" strike="noStrike">
              <a:solidFill>
                <a:srgbClr val="5E5E5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tekst, diagram, lijn, Perceel&#10;&#10;Door AI gegenereerde inhoud is mogelijk onjuist." id="719" name="Google Shape;719;p52"/>
          <p:cNvPicPr preferRelativeResize="0"/>
          <p:nvPr/>
        </p:nvPicPr>
        <p:blipFill rotWithShape="1">
          <a:blip r:embed="rId3">
            <a:alphaModFix/>
          </a:blip>
          <a:srcRect b="50267" l="-182723" r="182721" t="-49717"/>
          <a:stretch/>
        </p:blipFill>
        <p:spPr>
          <a:xfrm>
            <a:off x="5238750" y="3671887"/>
            <a:ext cx="2524128" cy="2387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diagram, lijn, Perceel&#10;&#10;Door AI gegenereerde inhoud is mogelijk onjuist." id="720" name="Google Shape;72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3715" y="3830128"/>
            <a:ext cx="5237792" cy="49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3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Nitrogen management in winter wheat</a:t>
            </a:r>
            <a:endParaRPr sz="3600"/>
          </a:p>
        </p:txBody>
      </p:sp>
      <p:sp>
        <p:nvSpPr>
          <p:cNvPr id="726" name="Google Shape;726;p53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727" name="Google Shape;727;p53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457200" lvl="0" marL="45720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Study done </a:t>
            </a: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silico 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(i.e. with synthetic data)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Sim2Real gap:</a:t>
            </a:r>
            <a:endParaRPr/>
          </a:p>
          <a:p>
            <a:pPr indent="-457200" lvl="1" marL="119951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Crop model may be off (e.g. predicts yield that won’t be realized in practice)</a:t>
            </a:r>
            <a:endParaRPr/>
          </a:p>
          <a:p>
            <a:pPr indent="-457200" lvl="1" marL="119951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Access to full crop-status not always possible (or noisy)</a:t>
            </a:r>
            <a:endParaRPr/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Pilot study underway to evaluate algorithm in the field</a:t>
            </a:r>
            <a:endParaRPr/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buitenshuis, voertuig, hemel, transport&#10;&#10;Door AI gegenereerde inhoud is mogelijk onjuist." id="728" name="Google Shape;72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8282" y="1754762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 Droplets | HSBooster.eu" id="729" name="Google Shape;72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9743" y="7667078"/>
            <a:ext cx="27432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4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Autonomous Greenhouse Challenge</a:t>
            </a:r>
            <a:endParaRPr/>
          </a:p>
        </p:txBody>
      </p:sp>
      <p:sp>
        <p:nvSpPr>
          <p:cNvPr id="735" name="Google Shape;735;p54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736" name="Google Shape;736;p54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457200" lvl="0" marL="45720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Maximize net profit of dwarf tomatoes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Actions: control light intensity, CO</a:t>
            </a:r>
            <a:r>
              <a:rPr b="0" baseline="-2500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levels, etc...</a:t>
            </a:r>
            <a:endParaRPr/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RL has been successful in greenhouse climate control</a:t>
            </a:r>
            <a:endParaRPr/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▪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Several teams (presumably) adopted RL-trained agents</a:t>
            </a:r>
            <a:endParaRPr/>
          </a:p>
          <a:p>
            <a:pPr indent="-190500" lvl="0" marL="45720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plant, bloem, kas, overdekt&#10;&#10;Door AI gegenereerde inhoud is mogelijk onjuist." id="737" name="Google Shape;73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8260" y="330689"/>
            <a:ext cx="2743199" cy="154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5"/>
          <p:cNvSpPr txBox="1"/>
          <p:nvPr>
            <p:ph idx="1" type="body"/>
          </p:nvPr>
        </p:nvSpPr>
        <p:spPr>
          <a:xfrm>
            <a:off x="442888" y="1603605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5. Future outlook</a:t>
            </a:r>
            <a:endParaRPr/>
          </a:p>
          <a:p>
            <a:pPr indent="0" lvl="0" marL="0" rtl="0" algn="ctr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</p:txBody>
      </p:sp>
      <p:pic>
        <p:nvPicPr>
          <p:cNvPr id="743" name="Google Shape;74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8353" y="2931063"/>
            <a:ext cx="4868094" cy="3324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Reinforcement Learning and Agent Based Modeling</a:t>
            </a:r>
            <a:endParaRPr/>
          </a:p>
        </p:txBody>
      </p:sp>
      <p:sp>
        <p:nvSpPr>
          <p:cNvPr id="749" name="Google Shape;749;p56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57"/>
          <p:cNvSpPr txBox="1"/>
          <p:nvPr>
            <p:ph type="title"/>
          </p:nvPr>
        </p:nvSpPr>
        <p:spPr>
          <a:xfrm>
            <a:off x="699224" y="327378"/>
            <a:ext cx="12007500" cy="1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Training diverse set of agents</a:t>
            </a:r>
            <a:endParaRPr/>
          </a:p>
        </p:txBody>
      </p:sp>
      <p:sp>
        <p:nvSpPr>
          <p:cNvPr id="755" name="Google Shape;755;p57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756" name="Google Shape;756;p57"/>
          <p:cNvSpPr txBox="1"/>
          <p:nvPr/>
        </p:nvSpPr>
        <p:spPr>
          <a:xfrm>
            <a:off x="709881" y="1429861"/>
            <a:ext cx="12299954" cy="7997947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92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Agents learn from rewards</a:t>
            </a:r>
            <a:endParaRPr b="0" i="0" sz="28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92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By changing reward we change agents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360"/>
              <a:buFont typeface="Verdana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BlablablaBla</a:t>
            </a: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Ecological farmer: reward for least nitrogen leaching</a:t>
            </a:r>
            <a:endParaRPr/>
          </a:p>
          <a:p>
            <a:pPr indent="-130810" lvl="0" marL="34417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360"/>
              <a:buFont typeface="Verdana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BlablablaBla</a:t>
            </a: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Economic farmer: reward for highest profit</a:t>
            </a:r>
            <a:endParaRPr/>
          </a:p>
          <a:p>
            <a:pPr indent="-130810" lvl="0" marL="34417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36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3360"/>
              <a:buFont typeface="Verdana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BlablablaBla</a:t>
            </a: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Risk averse farmer: reward for stable income</a:t>
            </a:r>
            <a:b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BlablablaBla</a:t>
            </a: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across different weather conditions</a:t>
            </a:r>
            <a:b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4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92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ABM agents policy of agents typically </a:t>
            </a:r>
            <a:r>
              <a:rPr b="0" i="1" lang="en-US" sz="2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hard-coded</a:t>
            </a:r>
            <a:endParaRPr/>
          </a:p>
          <a:p>
            <a:pPr indent="-344170" lvl="0" marL="344170" marR="0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392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In RL policy is learned in data-driven way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57" name="Google Shape;757;p57"/>
          <p:cNvGrpSpPr/>
          <p:nvPr/>
        </p:nvGrpSpPr>
        <p:grpSpPr>
          <a:xfrm>
            <a:off x="8769088" y="749129"/>
            <a:ext cx="772955" cy="1107181"/>
            <a:chOff x="1158007" y="3530259"/>
            <a:chExt cx="742338" cy="1086965"/>
          </a:xfrm>
        </p:grpSpPr>
        <p:grpSp>
          <p:nvGrpSpPr>
            <p:cNvPr id="758" name="Google Shape;758;p57"/>
            <p:cNvGrpSpPr/>
            <p:nvPr/>
          </p:nvGrpSpPr>
          <p:grpSpPr>
            <a:xfrm>
              <a:off x="1158007" y="3816921"/>
              <a:ext cx="742338" cy="800303"/>
              <a:chOff x="1158007" y="3816921"/>
              <a:chExt cx="1055770" cy="1138209"/>
            </a:xfrm>
          </p:grpSpPr>
          <p:sp>
            <p:nvSpPr>
              <p:cNvPr id="759" name="Google Shape;759;p57"/>
              <p:cNvSpPr/>
              <p:nvPr/>
            </p:nvSpPr>
            <p:spPr>
              <a:xfrm>
                <a:off x="1252593" y="3816921"/>
                <a:ext cx="862692" cy="11382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32125" lIns="64275" spcFirstLastPara="1" rIns="64275" wrap="square" tIns="321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50"/>
                  <a:buFont typeface="Helvetica Neue"/>
                  <a:buNone/>
                </a:pPr>
                <a:r>
                  <a:t/>
                </a:r>
                <a:endParaRPr b="0" i="0" sz="295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descr="Shape&#10;&#10;Description automatically generated with low confidence" id="760" name="Google Shape;760;p5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158007" y="3854983"/>
                <a:ext cx="1055770" cy="10557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1" name="Google Shape;761;p57"/>
            <p:cNvSpPr/>
            <p:nvPr/>
          </p:nvSpPr>
          <p:spPr>
            <a:xfrm>
              <a:off x="1207192" y="3696444"/>
              <a:ext cx="550893" cy="24767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50"/>
                <a:buFont typeface="Helvetica Neue"/>
                <a:buNone/>
              </a:pPr>
              <a:r>
                <a:t/>
              </a:r>
              <a:endParaRPr b="0" i="0" sz="12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descr="Shape&#10;&#10;Description automatically generated with low confidence" id="762" name="Google Shape;762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6693" y="3530259"/>
              <a:ext cx="606580" cy="6065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fbeelding met tekening, ontwerp&#10;&#10;Door AI gegenereerde inhoud is mogelijk onjuist." id="763" name="Google Shape;763;p57"/>
          <p:cNvPicPr preferRelativeResize="0"/>
          <p:nvPr/>
        </p:nvPicPr>
        <p:blipFill rotWithShape="1">
          <a:blip r:embed="rId5">
            <a:alphaModFix/>
          </a:blip>
          <a:srcRect b="1604" l="3063" r="18725" t="5515"/>
          <a:stretch/>
        </p:blipFill>
        <p:spPr>
          <a:xfrm>
            <a:off x="11491434" y="749129"/>
            <a:ext cx="1478157" cy="135020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7"/>
          <p:cNvSpPr/>
          <p:nvPr/>
        </p:nvSpPr>
        <p:spPr>
          <a:xfrm rot="10800000">
            <a:off x="9771344" y="1729393"/>
            <a:ext cx="2236276" cy="72359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A093"/>
          </a:solidFill>
          <a:ln cap="flat" cmpd="sng" w="12700">
            <a:solidFill>
              <a:srgbClr val="DEF7D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5" name="Google Shape;765;p57"/>
          <p:cNvSpPr/>
          <p:nvPr/>
        </p:nvSpPr>
        <p:spPr>
          <a:xfrm>
            <a:off x="9828692" y="465926"/>
            <a:ext cx="2168680" cy="730332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A093"/>
          </a:solidFill>
          <a:ln cap="flat" cmpd="sng" w="12700">
            <a:solidFill>
              <a:srgbClr val="DEF7D5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ieter Vectorafbeeldingen, iconen en afbeeldingen gratis te downloaden" id="766" name="Google Shape;76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0529942" y="-3125"/>
            <a:ext cx="966967" cy="971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ce Grain Logo Vector Art, Icons, and Graphics for Free Download" id="767" name="Google Shape;767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77819" y="1799844"/>
            <a:ext cx="1070424" cy="104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Graphics, symbool, clipart, grafische vormgeving&#10;&#10;Door AI gegenereerde inhoud is mogelijk onjuist." id="768" name="Google Shape;768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0535" y="3050784"/>
            <a:ext cx="1352270" cy="132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Graphics, grafische vormgeving, Kleurrijkheid, tekenfilm&#10;&#10;Door AI gegenereerde inhoud is mogelijk onjuist." id="769" name="Google Shape;769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7268" y="4364968"/>
            <a:ext cx="1409813" cy="1467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clipart, tekenfilm&#10;&#10;Door AI gegenereerde inhoud is mogelijk onjuist." id="770" name="Google Shape;770;p5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6285" y="5958344"/>
            <a:ext cx="1280341" cy="128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8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Training multiple agents</a:t>
            </a:r>
            <a:endParaRPr/>
          </a:p>
        </p:txBody>
      </p:sp>
      <p:sp>
        <p:nvSpPr>
          <p:cNvPr id="776" name="Google Shape;776;p58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Multi-Agent Reinforcement Learning (MARL): emerging and growing field within RL</a:t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Complexities beyond Single-Agent RL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MARL involves multiple agents learning simultaneously</a:t>
            </a:r>
            <a:endParaRPr/>
          </a:p>
          <a:p>
            <a:pPr indent="-389255" lvl="1" marL="1086485" marR="0" rtl="0" algn="l">
              <a:lnSpc>
                <a:spcPct val="145833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276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Credit assignment: Who contributed most to success in a cooperative setting?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9"/>
          <p:cNvSpPr txBox="1"/>
          <p:nvPr>
            <p:ph type="title"/>
          </p:nvPr>
        </p:nvSpPr>
        <p:spPr>
          <a:xfrm>
            <a:off x="699224" y="327378"/>
            <a:ext cx="2199251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Further outlook</a:t>
            </a:r>
            <a:endParaRPr/>
          </a:p>
        </p:txBody>
      </p:sp>
      <p:sp>
        <p:nvSpPr>
          <p:cNvPr id="782" name="Google Shape;782;p59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774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fbeelding met tekst, diagram, kaart, Plan&#10;&#10;Door AI gegenereerde inhoud is mogelijk onjuist." id="783" name="Google Shape;783;p59"/>
          <p:cNvPicPr preferRelativeResize="0"/>
          <p:nvPr/>
        </p:nvPicPr>
        <p:blipFill rotWithShape="1">
          <a:blip r:embed="rId3">
            <a:alphaModFix/>
          </a:blip>
          <a:srcRect b="170" l="864" r="0" t="0"/>
          <a:stretch/>
        </p:blipFill>
        <p:spPr>
          <a:xfrm>
            <a:off x="3258810" y="0"/>
            <a:ext cx="9447948" cy="9632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Agent Based Modeling and Reinforcement Learning</a:t>
            </a:r>
            <a:endParaRPr sz="3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94" name="Google Shape;94;p6"/>
          <p:cNvSpPr txBox="1"/>
          <p:nvPr>
            <p:ph idx="1" type="body"/>
          </p:nvPr>
        </p:nvSpPr>
        <p:spPr>
          <a:xfrm>
            <a:off x="704768" y="1632128"/>
            <a:ext cx="12000079" cy="3199502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 fontScale="70000" lnSpcReduction="20000"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ct val="140000"/>
              <a:buFont typeface="Verdana"/>
              <a:buChar char="▪"/>
            </a:pPr>
            <a:r>
              <a:rPr lang="en-US"/>
              <a:t>RL can replace fixed rule-based decision-making in ABM, making agents more flexible and responsive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ct val="140000"/>
              <a:buFont typeface="Verdana"/>
              <a:buChar char="▪"/>
            </a:pPr>
            <a:r>
              <a:rPr lang="en-US"/>
              <a:t>Instead of explicitly encoding behavior, RL allows agents to learn from experience.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ct val="140000"/>
              <a:buFont typeface="Verdana"/>
              <a:buChar char="▪"/>
            </a:pPr>
            <a:r>
              <a:rPr lang="en-US"/>
              <a:t>Example: A bird learns to stay in the flock because it receives rewards when its self-chosen actions keep it within the group</a:t>
            </a:r>
            <a:endParaRPr/>
          </a:p>
          <a:p>
            <a:pPr indent="-15748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ct val="140000"/>
              <a:buFont typeface="Verdana"/>
              <a:buNone/>
            </a:pPr>
            <a:r>
              <a:t/>
            </a:r>
            <a:endParaRPr/>
          </a:p>
          <a:p>
            <a:pPr indent="-15748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ct val="140000"/>
              <a:buFont typeface="Verdana"/>
              <a:buNone/>
            </a:pPr>
            <a:r>
              <a:t/>
            </a:r>
            <a:endParaRPr/>
          </a:p>
        </p:txBody>
      </p:sp>
      <p:pic>
        <p:nvPicPr>
          <p:cNvPr descr="Afbeelding met vogel, watervogel, gans, Diermigratie&#10;&#10;Door AI gegenereerde inhoud is mogelijk onjuist."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4496" y="6239240"/>
            <a:ext cx="3109309" cy="158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96" name="Google Shape;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1947" y="6346113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97" name="Google Shape;9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7723" y="6504533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98" name="Google Shape;9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3499" y="6807976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99" name="Google Shape;9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585" y="8034293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100" name="Google Shape;1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5177" y="7823563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101" name="Google Shape;10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4137" y="7599650"/>
            <a:ext cx="546503" cy="701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automaton, robot, tekenfilm, speelgoed&#10;&#10;Door AI gegenereerde inhoud is mogelijk onjuist." id="102" name="Google Shape;10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9017" y="7059323"/>
            <a:ext cx="546503" cy="70101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906762" y="4896788"/>
            <a:ext cx="3557651" cy="1101011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12700">
            <a:solidFill>
              <a:srgbClr val="45A92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1137521" y="5114070"/>
            <a:ext cx="385336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distance_next_bird &lt; 30cm: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 move</a:t>
            </a: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8421802" y="4897001"/>
            <a:ext cx="3557651" cy="1101011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 cap="flat" cmpd="sng" w="12700">
            <a:solidFill>
              <a:srgbClr val="45A92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6"/>
          <p:cNvSpPr txBox="1"/>
          <p:nvPr/>
        </p:nvSpPr>
        <p:spPr>
          <a:xfrm>
            <a:off x="8652561" y="5074634"/>
            <a:ext cx="3324716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r>
              <a:rPr b="1" i="0" lang="en-US" sz="18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 as a bird: I just collect rewards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0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Further outlook</a:t>
            </a:r>
            <a:endParaRPr/>
          </a:p>
        </p:txBody>
      </p:sp>
      <p:sp>
        <p:nvSpPr>
          <p:cNvPr id="789" name="Google Shape;789;p60"/>
          <p:cNvSpPr txBox="1"/>
          <p:nvPr/>
        </p:nvSpPr>
        <p:spPr>
          <a:xfrm>
            <a:off x="709881" y="1516176"/>
            <a:ext cx="12299954" cy="7249884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AIN chairgroup: https://www.wur.ai/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 b="0" i="1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41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Char char="•"/>
            </a:pPr>
            <a:r>
              <a:rPr b="0" i="1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FTE40306 Advanced Machine Learning</a:t>
            </a:r>
            <a:r>
              <a:rPr b="0" i="0" lang="en-US" sz="30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 Period 6 afternoon</a:t>
            </a:r>
            <a:endParaRPr/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51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77470" lvl="0" marL="344170" marR="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fbeelding met kleding, persoon, person, overdekt&#10;&#10;Door AI gegenereerde inhoud is mogelijk onjuist." id="790" name="Google Shape;79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707" y="2154347"/>
            <a:ext cx="6866671" cy="3670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jdelijke aanduiding voor afbeelding 175" id="795" name="Google Shape;79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72541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Tijdelijke aanduiding voor afbeelding 175" id="796" name="Google Shape;79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5286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97" name="Google Shape;797;p61"/>
          <p:cNvSpPr txBox="1"/>
          <p:nvPr>
            <p:ph type="title"/>
          </p:nvPr>
        </p:nvSpPr>
        <p:spPr>
          <a:xfrm>
            <a:off x="701519" y="330286"/>
            <a:ext cx="12007534" cy="1929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800"/>
              <a:buFont typeface="Verdana"/>
              <a:buNone/>
            </a:pPr>
            <a:r>
              <a:rPr lang="en-US" sz="3800"/>
              <a:t>Reinforcement Learning </a:t>
            </a:r>
            <a:br>
              <a:rPr lang="en-US" sz="3800"/>
            </a:br>
            <a:r>
              <a:rPr lang="en-US" sz="3800"/>
              <a:t>- training intelligent agents</a:t>
            </a:r>
            <a:endParaRPr/>
          </a:p>
        </p:txBody>
      </p:sp>
      <p:sp>
        <p:nvSpPr>
          <p:cNvPr id="798" name="Google Shape;798;p61"/>
          <p:cNvSpPr txBox="1"/>
          <p:nvPr>
            <p:ph idx="6" type="body"/>
          </p:nvPr>
        </p:nvSpPr>
        <p:spPr>
          <a:xfrm>
            <a:off x="680722" y="3217615"/>
            <a:ext cx="12013636" cy="1486467"/>
          </a:xfrm>
          <a:prstGeom prst="rect">
            <a:avLst/>
          </a:prstGeom>
          <a:noFill/>
          <a:ln>
            <a:noFill/>
          </a:ln>
        </p:spPr>
        <p:txBody>
          <a:bodyPr anchorCtr="0" anchor="t" bIns="51175" lIns="51175" spcFirstLastPara="1" rIns="51175" wrap="square" tIns="51175">
            <a:normAutofit/>
          </a:bodyPr>
          <a:lstStyle/>
          <a:p>
            <a:pPr indent="0" lvl="0" marL="0" rtl="0" algn="l">
              <a:lnSpc>
                <a:spcPct val="117241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Michiel Kallenberg</a:t>
            </a:r>
            <a:endParaRPr/>
          </a:p>
          <a:p>
            <a:pPr indent="0" lvl="0" marL="0" rtl="0" algn="l">
              <a:lnSpc>
                <a:spcPct val="117241"/>
              </a:lnSpc>
              <a:spcBef>
                <a:spcPts val="1600"/>
              </a:spcBef>
              <a:spcAft>
                <a:spcPts val="0"/>
              </a:spcAft>
              <a:buClr>
                <a:srgbClr val="005172"/>
              </a:buClr>
              <a:buSzPts val="2900"/>
              <a:buFont typeface="Verdana"/>
              <a:buNone/>
            </a:pPr>
            <a:r>
              <a:rPr b="0" i="0" lang="en-US" sz="2900" u="none" cap="none" strike="noStrike">
                <a:solidFill>
                  <a:srgbClr val="005172"/>
                </a:solidFill>
                <a:latin typeface="Verdana"/>
                <a:ea typeface="Verdana"/>
                <a:cs typeface="Verdana"/>
                <a:sym typeface="Verdana"/>
              </a:rPr>
              <a:t>michiel.kallenberg@wur.nl	</a:t>
            </a:r>
            <a:endParaRPr/>
          </a:p>
        </p:txBody>
      </p:sp>
      <p:pic>
        <p:nvPicPr>
          <p:cNvPr descr="Tijdelijke aanduiding voor afbeelding 175" id="799" name="Google Shape;799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8032" y="4704083"/>
            <a:ext cx="3765948" cy="3765948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00" name="Google Shape;800;p61"/>
          <p:cNvSpPr txBox="1"/>
          <p:nvPr/>
        </p:nvSpPr>
        <p:spPr>
          <a:xfrm>
            <a:off x="9484598" y="298867"/>
            <a:ext cx="3322683" cy="2133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6600"/>
              <a:buFont typeface="Permanent Marker"/>
              <a:buNone/>
            </a:pPr>
            <a:r>
              <a:rPr b="0" i="0" lang="en-US" sz="6600" u="none" cap="none" strike="noStrike">
                <a:solidFill>
                  <a:srgbClr val="5E5E5E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Thank you!</a:t>
            </a:r>
            <a:endParaRPr/>
          </a:p>
        </p:txBody>
      </p:sp>
      <p:pic>
        <p:nvPicPr>
          <p:cNvPr id="801" name="Google Shape;801;p61"/>
          <p:cNvPicPr preferRelativeResize="0"/>
          <p:nvPr/>
        </p:nvPicPr>
        <p:blipFill rotWithShape="1">
          <a:blip r:embed="rId6">
            <a:alphaModFix/>
          </a:blip>
          <a:srcRect b="6" l="0" r="0" t="7"/>
          <a:stretch/>
        </p:blipFill>
        <p:spPr>
          <a:xfrm>
            <a:off x="667709" y="4704082"/>
            <a:ext cx="3765948" cy="3765409"/>
          </a:xfrm>
          <a:custGeom>
            <a:rect b="b" l="l" r="r" t="t"/>
            <a:pathLst>
              <a:path extrusionOk="0" h="21600" w="2160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6"/>
                  <a:pt x="4836" y="21600"/>
                  <a:pt x="10801" y="21600"/>
                </a:cubicBezTo>
                <a:cubicBezTo>
                  <a:pt x="16766" y="21600"/>
                  <a:pt x="21600" y="16766"/>
                  <a:pt x="21600" y="10801"/>
                </a:cubicBezTo>
                <a:cubicBezTo>
                  <a:pt x="21600" y="4836"/>
                  <a:pt x="16766" y="0"/>
                  <a:pt x="10801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/>
          <p:nvPr>
            <p:ph type="title"/>
          </p:nvPr>
        </p:nvSpPr>
        <p:spPr>
          <a:xfrm>
            <a:off x="699224" y="327378"/>
            <a:ext cx="12139696" cy="11150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200"/>
              <a:buFont typeface="Verdana"/>
              <a:buNone/>
            </a:pPr>
            <a:r>
              <a:rPr lang="en-US" sz="3200"/>
              <a:t>Multi-Agent Reinforcement Learning &amp; Agent-Based Models</a:t>
            </a:r>
            <a:endParaRPr sz="3200"/>
          </a:p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42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112" name="Google Shape;112;p7"/>
          <p:cNvSpPr txBox="1"/>
          <p:nvPr>
            <p:ph idx="1" type="body"/>
          </p:nvPr>
        </p:nvSpPr>
        <p:spPr>
          <a:xfrm>
            <a:off x="704768" y="1434369"/>
            <a:ext cx="12000079" cy="6860405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Autofit/>
          </a:bodyPr>
          <a:lstStyle/>
          <a:p>
            <a:pPr indent="-344170" lvl="0" marL="34417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SzPts val="4480"/>
              <a:buFont typeface="Verdana"/>
              <a:buChar char="▪"/>
            </a:pPr>
            <a:r>
              <a:rPr lang="en-US" sz="3200"/>
              <a:t>Agents can have cooperative and/or competitive objectives</a:t>
            </a:r>
            <a:endParaRPr/>
          </a:p>
          <a:p>
            <a:pPr indent="-389255" lvl="1" marL="1086485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SzPts val="3220"/>
              <a:buFont typeface="Noto Sans Symbols"/>
              <a:buChar char="●"/>
            </a:pPr>
            <a:r>
              <a:rPr lang="en-US" sz="2800"/>
              <a:t>e.g. Multiple agents aiming to reach a destination on time.</a:t>
            </a:r>
            <a:endParaRPr/>
          </a:p>
          <a:p>
            <a:pPr indent="-155577" lvl="1" marL="1086485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Verdana"/>
              <a:buNone/>
            </a:pPr>
            <a:r>
              <a:t/>
            </a:r>
            <a:endParaRPr sz="3200"/>
          </a:p>
          <a:p>
            <a:pPr indent="-344170" lvl="0" marL="344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Verdana"/>
              <a:buChar char="▪"/>
            </a:pPr>
            <a:r>
              <a:rPr lang="en-US" sz="3200"/>
              <a:t>Agents can also pursue individual objectives </a:t>
            </a:r>
            <a:endParaRPr/>
          </a:p>
          <a:p>
            <a:pPr indent="-389255" lvl="1" marL="1086485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SzPts val="3220"/>
              <a:buFont typeface="Noto Sans Symbols"/>
              <a:buChar char="●"/>
            </a:pPr>
            <a:r>
              <a:rPr lang="en-US" sz="2800"/>
              <a:t>e.g. A bird receiving rewards for avoiding headwind</a:t>
            </a:r>
            <a:endParaRPr sz="2800"/>
          </a:p>
          <a:p>
            <a:pPr indent="-110492" lvl="0" marL="344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Noto Sans Symbols"/>
              <a:buNone/>
            </a:pPr>
            <a:r>
              <a:t/>
            </a:r>
            <a:endParaRPr sz="3200"/>
          </a:p>
          <a:p>
            <a:pPr indent="-344170" lvl="0" marL="344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Noto Sans Symbols"/>
              <a:buChar char="▪"/>
            </a:pPr>
            <a:r>
              <a:rPr lang="en-US" sz="3200"/>
              <a:t>A set of RL agents can form an Agent-Based Model</a:t>
            </a:r>
            <a:endParaRPr sz="3200">
              <a:solidFill>
                <a:srgbClr val="5E5E5E"/>
              </a:solidFill>
            </a:endParaRPr>
          </a:p>
          <a:p>
            <a:pPr indent="-389255" lvl="1" marL="1086485" rtl="0" algn="l">
              <a:lnSpc>
                <a:spcPct val="125000"/>
              </a:lnSpc>
              <a:spcBef>
                <a:spcPts val="1700"/>
              </a:spcBef>
              <a:spcAft>
                <a:spcPts val="0"/>
              </a:spcAft>
              <a:buSzPts val="3220"/>
              <a:buFont typeface="Noto Sans Symbols"/>
              <a:buChar char="●"/>
            </a:pPr>
            <a:r>
              <a:rPr lang="en-US" sz="2800"/>
              <a:t>RL enables emergent behavior in ABM simulations. </a:t>
            </a:r>
            <a:endParaRPr sz="2800">
              <a:solidFill>
                <a:srgbClr val="5E5E5E"/>
              </a:solidFill>
            </a:endParaRPr>
          </a:p>
          <a:p>
            <a:pPr indent="-110492" lvl="0" marL="344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Noto Sans Symbols"/>
              <a:buNone/>
            </a:pPr>
            <a:r>
              <a:t/>
            </a:r>
            <a:endParaRPr sz="3200"/>
          </a:p>
          <a:p>
            <a:pPr indent="-344170" lvl="0" marL="344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Noto Sans Symbols"/>
              <a:buChar char="▪"/>
            </a:pPr>
            <a:r>
              <a:rPr lang="en-US" sz="3200"/>
              <a:t>This lecture focuses on training a single RL agent</a:t>
            </a:r>
            <a:endParaRPr/>
          </a:p>
          <a:p>
            <a:pPr indent="-201297" lvl="2" marL="1995170" rtl="0" algn="l">
              <a:lnSpc>
                <a:spcPct val="109375"/>
              </a:lnSpc>
              <a:spcBef>
                <a:spcPts val="1700"/>
              </a:spcBef>
              <a:spcAft>
                <a:spcPts val="0"/>
              </a:spcAft>
              <a:buSzPts val="3680"/>
              <a:buFont typeface="Noto Sans Symbols"/>
              <a:buNone/>
            </a:pPr>
            <a:r>
              <a:t/>
            </a:r>
            <a:endParaRPr sz="3200"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  <a:p>
            <a:pPr indent="-774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/>
          <p:nvPr>
            <p:ph idx="1" type="body"/>
          </p:nvPr>
        </p:nvSpPr>
        <p:spPr>
          <a:xfrm>
            <a:off x="442888" y="1603605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0" lvl="0" marL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rPr lang="en-US" sz="4000"/>
              <a:t>2. Actors of the game </a:t>
            </a:r>
            <a:endParaRPr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  <a:p>
            <a:pPr indent="0" lvl="0" marL="344170" rtl="0" algn="l">
              <a:lnSpc>
                <a:spcPct val="87500"/>
              </a:lnSpc>
              <a:spcBef>
                <a:spcPts val="1700"/>
              </a:spcBef>
              <a:spcAft>
                <a:spcPts val="0"/>
              </a:spcAft>
              <a:buSzPts val="5600"/>
              <a:buFont typeface="Verdana"/>
              <a:buNone/>
            </a:pPr>
            <a:r>
              <a:t/>
            </a:r>
            <a:endParaRPr sz="4000"/>
          </a:p>
        </p:txBody>
      </p:sp>
      <p:pic>
        <p:nvPicPr>
          <p:cNvPr descr="Reinforcement Learning | Machine Learning Techniques | by John Fleischli |  Artificial Intelligence in Plain English" id="118" name="Google Shape;118;p8"/>
          <p:cNvPicPr preferRelativeResize="0"/>
          <p:nvPr/>
        </p:nvPicPr>
        <p:blipFill rotWithShape="1">
          <a:blip r:embed="rId3">
            <a:alphaModFix/>
          </a:blip>
          <a:srcRect b="4878" l="1834" r="2293" t="4349"/>
          <a:stretch/>
        </p:blipFill>
        <p:spPr>
          <a:xfrm>
            <a:off x="3742969" y="3924053"/>
            <a:ext cx="5518861" cy="245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>
            <p:ph idx="1" type="body"/>
          </p:nvPr>
        </p:nvSpPr>
        <p:spPr>
          <a:xfrm>
            <a:off x="704510" y="1517341"/>
            <a:ext cx="12119024" cy="6845211"/>
          </a:xfrm>
          <a:prstGeom prst="rect">
            <a:avLst/>
          </a:prstGeom>
          <a:noFill/>
          <a:ln>
            <a:noFill/>
          </a:ln>
        </p:spPr>
        <p:txBody>
          <a:bodyPr anchorCtr="0" anchor="t" bIns="65000" lIns="65000" spcFirstLastPara="1" rIns="65000" wrap="square" tIns="65000">
            <a:normAutofit/>
          </a:bodyPr>
          <a:lstStyle/>
          <a:p>
            <a:pPr indent="-344170" lvl="0" marL="34417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Train </a:t>
            </a:r>
            <a:r>
              <a:rPr i="1" lang="en-US"/>
              <a:t>agents</a:t>
            </a:r>
            <a:r>
              <a:rPr lang="en-US"/>
              <a:t> to take </a:t>
            </a:r>
            <a:r>
              <a:rPr i="1" lang="en-US"/>
              <a:t>actions</a:t>
            </a:r>
            <a:r>
              <a:rPr lang="en-US"/>
              <a:t> given a </a:t>
            </a:r>
            <a:r>
              <a:rPr i="1" lang="en-US"/>
              <a:t>state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Learn from </a:t>
            </a:r>
            <a:r>
              <a:rPr i="1" lang="en-US"/>
              <a:t>rewards</a:t>
            </a:r>
            <a:endParaRPr/>
          </a:p>
          <a:p>
            <a:pPr indent="-344170" lvl="0" marL="344170" rtl="0" algn="l">
              <a:lnSpc>
                <a:spcPct val="116666"/>
              </a:lnSpc>
              <a:spcBef>
                <a:spcPts val="1700"/>
              </a:spcBef>
              <a:spcAft>
                <a:spcPts val="0"/>
              </a:spcAft>
              <a:buSzPts val="4200"/>
              <a:buFont typeface="Verdana"/>
              <a:buChar char="▪"/>
            </a:pPr>
            <a:r>
              <a:rPr lang="en-US"/>
              <a:t>Training by interaction with </a:t>
            </a:r>
            <a:r>
              <a:rPr i="1" lang="en-US"/>
              <a:t>environment,</a:t>
            </a:r>
            <a:r>
              <a:rPr lang="en-US"/>
              <a:t> by trial and error</a:t>
            </a:r>
            <a:endParaRPr/>
          </a:p>
        </p:txBody>
      </p:sp>
      <p:sp>
        <p:nvSpPr>
          <p:cNvPr id="124" name="Google Shape;124;p9"/>
          <p:cNvSpPr txBox="1"/>
          <p:nvPr>
            <p:ph type="title"/>
          </p:nvPr>
        </p:nvSpPr>
        <p:spPr>
          <a:xfrm>
            <a:off x="699224" y="327378"/>
            <a:ext cx="12007534" cy="11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5172"/>
              </a:buClr>
              <a:buSzPts val="3600"/>
              <a:buFont typeface="Verdana"/>
              <a:buNone/>
            </a:pPr>
            <a:r>
              <a:rPr lang="en-US" sz="3600"/>
              <a:t>Actors in Reinforcement Learning</a:t>
            </a:r>
            <a:endParaRPr/>
          </a:p>
        </p:txBody>
      </p:sp>
      <p:pic>
        <p:nvPicPr>
          <p:cNvPr descr="Afbeelding met diagram&#10;&#10;Automatisch gegenereerde beschrijving" id="125" name="Google Shape;1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448" y="3933848"/>
            <a:ext cx="9447904" cy="442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0x0101000649BDA93DA47740825AC8ACAEFAA2EC</vt:lpwstr>
  </property>
  <property fmtid="{D5CDD505-2E9C-101B-9397-08002B2CF9AE}" pid="3" name="MediaServiceImageTags">
    <vt:lpwstr/>
  </property>
</Properties>
</file>