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289fb73ab2e_0_21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89fb73ab2e_0_2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9a5a065e2d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g29a5a065e2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9a5a065e2d_0_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g29a5a065e2d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9a5a065e2d_0_1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29a5a065e2d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89fb73ab2e_0_53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289fb73ab2e_0_5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9a5a065e2d_0_7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g29a5a065e2d_0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9a5a065e2d_0_8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g29a5a065e2d_0_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9b1eaf682c_0_1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29b1eaf682c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9b1eaf682c_0_1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9b1eaf682c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9b1eaf682c_0_8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9b1eaf682c_0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b01353edb5_0_13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b01353edb5_0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29e03a6348d_0_5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9e03a6348d_0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a5841b7359_0_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a5841b7359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a5841b7359_0_2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a5841b7359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a633492242_0_8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a633492242_0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a633492242_0_15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a633492242_0_1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a5841b7359_0_2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g2a5841b7359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a5841b7359_0_3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g2a5841b7359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ae9c793890_0_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ae9c793890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ae9c793890_0_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g2ae9c793890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b01353edb5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g2b01353edb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b01353edb5_0_7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g2b01353edb5_0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b01353edb5_0_12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b01353edb5_0_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2b01353edb5_0_7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g2b01353edb5_0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ae9c793890_0_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g2ae9c793890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2b01353edb5_0_13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g2b01353edb5_0_1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2b01353edb5_0_20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2b01353edb5_0_2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b01353edb5_0_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2b01353edb5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2b01353edb5_0_19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2b01353edb5_0_1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2b01353edb5_0_2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g2b01353edb5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2b01353edb5_0_9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g2b01353edb5_0_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2b01353edb5_0_25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2b01353edb5_0_2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2b01353edb5_0_1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g2b01353edb5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89fb73ab2e_0_1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89fb73ab2e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2b01353edb5_0_3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2b01353edb5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2b01353edb5_0_3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g2b01353edb5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2b01353edb5_0_4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2b01353edb5_0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2b01353edb5_0_5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g2b01353edb5_0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2b01353edb5_0_5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g2b01353edb5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2ae9c793890_0_2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g2ae9c793890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2a633492242_0_22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g2a633492242_0_2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2a5841b7359_0_4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g2a5841b7359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2b01353edb5_0_11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g2b01353edb5_0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289fb73ab2e_0_60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g289fb73ab2e_0_6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89fb73ab2e_0_2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g289fb73ab2e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89fb73ab2e_0_3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g289fb73ab2e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b01353edb5_0_12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g2b01353edb5_0_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89fb73ab2e_0_12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g289fb73ab2e_0_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9a5a065e2d_0_5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g29a5a065e2d_0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9.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31.jpg"/><Relationship Id="rId5" Type="http://schemas.openxmlformats.org/officeDocument/2006/relationships/hyperlink" Target="https://setosa.io/ev/image-kernels/" TargetMode="External"/><Relationship Id="rId6"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1.jp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17.png"/><Relationship Id="rId5" Type="http://schemas.openxmlformats.org/officeDocument/2006/relationships/image" Target="../media/image12.png"/><Relationship Id="rId6" Type="http://schemas.openxmlformats.org/officeDocument/2006/relationships/image" Target="../media/image10.png"/><Relationship Id="rId7"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1.png"/><Relationship Id="rId4" Type="http://schemas.openxmlformats.org/officeDocument/2006/relationships/hyperlink" Target="https://github.com/ultralytics/yolov5#yolov8--new"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hyperlink" Target="https://pjreddie.com/media/files/papers/YOLOv3.pdf" TargetMode="Externa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5.png"/><Relationship Id="rId4" Type="http://schemas.openxmlformats.org/officeDocument/2006/relationships/hyperlink" Target="https://paperswithcode.com/method/faster-r-cnn"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hyperlink" Target="https://github.com/tensorflow/models/blob/master/research/object_detection/g3doc/tf2_detection_zoo.md"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hyperlink" Target="https://lilianweng.github.io/posts/2018-12-27-object-recognition-part-4/" TargetMode="Externa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1.png"/><Relationship Id="rId4" Type="http://schemas.openxmlformats.org/officeDocument/2006/relationships/image" Target="../media/image34.gif"/><Relationship Id="rId5" Type="http://schemas.openxmlformats.org/officeDocument/2006/relationships/hyperlink" Target="https://www.kaggle.com/datasets/moltean/fruits" TargetMode="External"/><Relationship Id="rId6" Type="http://schemas.openxmlformats.org/officeDocument/2006/relationships/image" Target="../media/image3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24.png"/><Relationship Id="rId4" Type="http://schemas.openxmlformats.org/officeDocument/2006/relationships/hyperlink" Target="https://lilianweng.github.io/posts/2018-12-27-object-recognition-part-4/" TargetMode="External"/><Relationship Id="rId5" Type="http://schemas.openxmlformats.org/officeDocument/2006/relationships/image" Target="../media/image1.png"/><Relationship Id="rId6" Type="http://schemas.openxmlformats.org/officeDocument/2006/relationships/image" Target="../media/image40.jpg"/><Relationship Id="rId7" Type="http://schemas.openxmlformats.org/officeDocument/2006/relationships/hyperlink" Target="https://edenlibrary.ai/product/rumex-rumex-obtusifolius-healthy-prx-rgb-na-20210303/" TargetMode="External"/><Relationship Id="rId8" Type="http://schemas.openxmlformats.org/officeDocument/2006/relationships/image" Target="../media/image3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17.png"/><Relationship Id="rId4" Type="http://schemas.openxmlformats.org/officeDocument/2006/relationships/image" Target="../media/image29.png"/><Relationship Id="rId5" Type="http://schemas.openxmlformats.org/officeDocument/2006/relationships/image" Target="../media/image27.png"/><Relationship Id="rId6" Type="http://schemas.openxmlformats.org/officeDocument/2006/relationships/image" Target="../media/image28.jpg"/><Relationship Id="rId7" Type="http://schemas.openxmlformats.org/officeDocument/2006/relationships/hyperlink" Target="https://universe.roboflow.com/russ-hall/weeds-pub-plus"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32.png"/><Relationship Id="rId4" Type="http://schemas.openxmlformats.org/officeDocument/2006/relationships/image" Target="../media/image30.jpg"/><Relationship Id="rId5" Type="http://schemas.openxmlformats.org/officeDocument/2006/relationships/image" Target="../media/image35.jpg"/><Relationship Id="rId6" Type="http://schemas.openxmlformats.org/officeDocument/2006/relationships/image" Target="../media/image36.jpg"/><Relationship Id="rId7" Type="http://schemas.openxmlformats.org/officeDocument/2006/relationships/image" Target="../media/image3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5.gif"/><Relationship Id="rId4" Type="http://schemas.openxmlformats.org/officeDocument/2006/relationships/hyperlink" Target="https://www.analyticsvidhya.com/blog/2021/10/a-comprehensive-guide-on-deep-learning-optimizer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ctrTitle"/>
          </p:nvPr>
        </p:nvSpPr>
        <p:spPr>
          <a:xfrm>
            <a:off x="1143000" y="1033450"/>
            <a:ext cx="6858000" cy="10050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chemeClr val="dk1"/>
              </a:buClr>
              <a:buSzPts val="4500"/>
              <a:buFont typeface="Calibri"/>
              <a:buNone/>
            </a:pPr>
            <a:r>
              <a:rPr b="1" lang="es" sz="3000"/>
              <a:t>Object Detection and </a:t>
            </a:r>
            <a:endParaRPr b="1" sz="3000"/>
          </a:p>
          <a:p>
            <a:pPr indent="0" lvl="0" marL="0" rtl="0" algn="ctr">
              <a:lnSpc>
                <a:spcPct val="90000"/>
              </a:lnSpc>
              <a:spcBef>
                <a:spcPts val="0"/>
              </a:spcBef>
              <a:spcAft>
                <a:spcPts val="0"/>
              </a:spcAft>
              <a:buClr>
                <a:schemeClr val="dk1"/>
              </a:buClr>
              <a:buSzPts val="4500"/>
              <a:buFont typeface="Calibri"/>
              <a:buNone/>
            </a:pPr>
            <a:r>
              <a:rPr b="1" lang="es" sz="3000"/>
              <a:t>Weeds Identification</a:t>
            </a:r>
            <a:endParaRPr b="1" sz="3000"/>
          </a:p>
        </p:txBody>
      </p:sp>
      <p:sp>
        <p:nvSpPr>
          <p:cNvPr id="61" name="Google Shape;61;p14"/>
          <p:cNvSpPr txBox="1"/>
          <p:nvPr>
            <p:ph idx="1" type="subTitle"/>
          </p:nvPr>
        </p:nvSpPr>
        <p:spPr>
          <a:xfrm>
            <a:off x="1143000" y="4184778"/>
            <a:ext cx="6858000" cy="12417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800"/>
              </a:spcBef>
              <a:spcAft>
                <a:spcPts val="0"/>
              </a:spcAft>
              <a:buClr>
                <a:schemeClr val="dk1"/>
              </a:buClr>
              <a:buSzPts val="1800"/>
              <a:buNone/>
            </a:pPr>
            <a:r>
              <a:rPr lang="es"/>
              <a:t>Borja Espejo-García, PhD</a:t>
            </a:r>
            <a:endParaRPr/>
          </a:p>
        </p:txBody>
      </p:sp>
      <p:sp>
        <p:nvSpPr>
          <p:cNvPr id="62" name="Google Shape;62;p14"/>
          <p:cNvSpPr txBox="1"/>
          <p:nvPr/>
        </p:nvSpPr>
        <p:spPr>
          <a:xfrm>
            <a:off x="1143000" y="2652600"/>
            <a:ext cx="6858000" cy="1005000"/>
          </a:xfrm>
          <a:prstGeom prst="rect">
            <a:avLst/>
          </a:prstGeom>
          <a:noFill/>
          <a:ln>
            <a:noFill/>
          </a:ln>
        </p:spPr>
        <p:txBody>
          <a:bodyPr anchorCtr="0" anchor="t" bIns="34275" lIns="68575" spcFirstLastPara="1" rIns="68575" wrap="square" tIns="34275">
            <a:normAutofit/>
          </a:bodyPr>
          <a:lstStyle/>
          <a:p>
            <a:pPr indent="0" lvl="0" marL="0" marR="0" rtl="0" algn="ctr">
              <a:lnSpc>
                <a:spcPct val="90000"/>
              </a:lnSpc>
              <a:spcBef>
                <a:spcPts val="800"/>
              </a:spcBef>
              <a:spcAft>
                <a:spcPts val="0"/>
              </a:spcAft>
              <a:buClr>
                <a:srgbClr val="AEABAB"/>
              </a:buClr>
              <a:buSzPts val="1800"/>
              <a:buFont typeface="Arial"/>
              <a:buNone/>
            </a:pPr>
            <a:r>
              <a:rPr lang="es" sz="1800">
                <a:solidFill>
                  <a:srgbClr val="AEABAB"/>
                </a:solidFill>
                <a:latin typeface="Calibri"/>
                <a:ea typeface="Calibri"/>
                <a:cs typeface="Calibri"/>
                <a:sym typeface="Calibri"/>
              </a:rPr>
              <a:t>Smart Droplets</a:t>
            </a:r>
            <a:endParaRPr b="0" i="0" sz="1800" u="none" cap="none" strike="noStrike">
              <a:solidFill>
                <a:srgbClr val="AEABAB"/>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23"/>
          <p:cNvPicPr preferRelativeResize="0"/>
          <p:nvPr/>
        </p:nvPicPr>
        <p:blipFill>
          <a:blip r:embed="rId3">
            <a:alphaModFix/>
          </a:blip>
          <a:stretch>
            <a:fillRect/>
          </a:stretch>
        </p:blipFill>
        <p:spPr>
          <a:xfrm>
            <a:off x="1187650" y="1171127"/>
            <a:ext cx="6677550" cy="3732850"/>
          </a:xfrm>
          <a:prstGeom prst="rect">
            <a:avLst/>
          </a:prstGeom>
          <a:noFill/>
          <a:ln>
            <a:noFill/>
          </a:ln>
        </p:spPr>
      </p:pic>
      <p:sp>
        <p:nvSpPr>
          <p:cNvPr id="125" name="Google Shape;125;p23"/>
          <p:cNvSpPr txBox="1"/>
          <p:nvPr>
            <p:ph type="title"/>
          </p:nvPr>
        </p:nvSpPr>
        <p:spPr>
          <a:xfrm>
            <a:off x="505175" y="16065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Convolutional Neural Networks (ii)</a:t>
            </a:r>
            <a:endParaRPr b="1"/>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24"/>
          <p:cNvPicPr preferRelativeResize="0"/>
          <p:nvPr/>
        </p:nvPicPr>
        <p:blipFill rotWithShape="1">
          <a:blip r:embed="rId3">
            <a:alphaModFix/>
          </a:blip>
          <a:srcRect b="0" l="0" r="0" t="0"/>
          <a:stretch/>
        </p:blipFill>
        <p:spPr>
          <a:xfrm>
            <a:off x="4044193" y="1954782"/>
            <a:ext cx="1219200" cy="1257300"/>
          </a:xfrm>
          <a:prstGeom prst="rect">
            <a:avLst/>
          </a:prstGeom>
          <a:noFill/>
          <a:ln>
            <a:noFill/>
          </a:ln>
        </p:spPr>
      </p:pic>
      <p:pic>
        <p:nvPicPr>
          <p:cNvPr id="131" name="Google Shape;131;p24"/>
          <p:cNvPicPr preferRelativeResize="0"/>
          <p:nvPr/>
        </p:nvPicPr>
        <p:blipFill rotWithShape="1">
          <a:blip r:embed="rId4">
            <a:alphaModFix/>
          </a:blip>
          <a:srcRect b="0" l="12562" r="12570" t="0"/>
          <a:stretch/>
        </p:blipFill>
        <p:spPr>
          <a:xfrm>
            <a:off x="233320" y="1406396"/>
            <a:ext cx="2813983" cy="2505075"/>
          </a:xfrm>
          <a:prstGeom prst="rect">
            <a:avLst/>
          </a:prstGeom>
          <a:noFill/>
          <a:ln>
            <a:noFill/>
          </a:ln>
        </p:spPr>
      </p:pic>
      <p:sp>
        <p:nvSpPr>
          <p:cNvPr id="132" name="Google Shape;132;p24"/>
          <p:cNvSpPr txBox="1"/>
          <p:nvPr/>
        </p:nvSpPr>
        <p:spPr>
          <a:xfrm>
            <a:off x="5476263" y="2149058"/>
            <a:ext cx="742500" cy="838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s" sz="5000">
                <a:solidFill>
                  <a:schemeClr val="dk1"/>
                </a:solidFill>
                <a:latin typeface="Calibri"/>
                <a:ea typeface="Calibri"/>
                <a:cs typeface="Calibri"/>
                <a:sym typeface="Calibri"/>
              </a:rPr>
              <a:t>=</a:t>
            </a:r>
            <a:endParaRPr sz="5000">
              <a:solidFill>
                <a:schemeClr val="dk1"/>
              </a:solidFill>
              <a:latin typeface="Calibri"/>
              <a:ea typeface="Calibri"/>
              <a:cs typeface="Calibri"/>
              <a:sym typeface="Calibri"/>
            </a:endParaRPr>
          </a:p>
        </p:txBody>
      </p:sp>
      <p:sp>
        <p:nvSpPr>
          <p:cNvPr id="133" name="Google Shape;133;p24"/>
          <p:cNvSpPr txBox="1"/>
          <p:nvPr/>
        </p:nvSpPr>
        <p:spPr>
          <a:xfrm>
            <a:off x="3460109" y="2206733"/>
            <a:ext cx="742500" cy="838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s" sz="5000">
                <a:solidFill>
                  <a:schemeClr val="dk1"/>
                </a:solidFill>
                <a:latin typeface="Calibri"/>
                <a:ea typeface="Calibri"/>
                <a:cs typeface="Calibri"/>
                <a:sym typeface="Calibri"/>
              </a:rPr>
              <a:t>+</a:t>
            </a:r>
            <a:endParaRPr sz="5000">
              <a:solidFill>
                <a:schemeClr val="dk1"/>
              </a:solidFill>
              <a:latin typeface="Calibri"/>
              <a:ea typeface="Calibri"/>
              <a:cs typeface="Calibri"/>
              <a:sym typeface="Calibri"/>
            </a:endParaRPr>
          </a:p>
        </p:txBody>
      </p:sp>
      <p:sp>
        <p:nvSpPr>
          <p:cNvPr id="134" name="Google Shape;134;p24"/>
          <p:cNvSpPr txBox="1"/>
          <p:nvPr>
            <p:ph type="title"/>
          </p:nvPr>
        </p:nvSpPr>
        <p:spPr>
          <a:xfrm>
            <a:off x="505175" y="16065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Convolutional Neural Networks (iii)</a:t>
            </a:r>
            <a:endParaRPr b="1"/>
          </a:p>
        </p:txBody>
      </p:sp>
      <p:sp>
        <p:nvSpPr>
          <p:cNvPr id="135" name="Google Shape;135;p24"/>
          <p:cNvSpPr txBox="1"/>
          <p:nvPr/>
        </p:nvSpPr>
        <p:spPr>
          <a:xfrm>
            <a:off x="3122075" y="41562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u="sng">
                <a:solidFill>
                  <a:schemeClr val="hlink"/>
                </a:solidFill>
                <a:hlinkClick r:id="rId5"/>
              </a:rPr>
              <a:t>https://setosa.io/ev/image-kernels/</a:t>
            </a:r>
            <a:endParaRPr/>
          </a:p>
        </p:txBody>
      </p:sp>
      <p:pic>
        <p:nvPicPr>
          <p:cNvPr id="136" name="Google Shape;136;p24"/>
          <p:cNvPicPr preferRelativeResize="0"/>
          <p:nvPr/>
        </p:nvPicPr>
        <p:blipFill rotWithShape="1">
          <a:blip r:embed="rId6">
            <a:alphaModFix/>
          </a:blip>
          <a:srcRect b="-19455" l="48149" r="-1031" t="-41731"/>
          <a:stretch/>
        </p:blipFill>
        <p:spPr>
          <a:xfrm>
            <a:off x="6039150" y="498600"/>
            <a:ext cx="3000000" cy="3657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id="141" name="Google Shape;141;p25"/>
          <p:cNvPicPr preferRelativeResize="0"/>
          <p:nvPr/>
        </p:nvPicPr>
        <p:blipFill>
          <a:blip r:embed="rId3">
            <a:alphaModFix/>
          </a:blip>
          <a:stretch>
            <a:fillRect/>
          </a:stretch>
        </p:blipFill>
        <p:spPr>
          <a:xfrm>
            <a:off x="129950" y="1689950"/>
            <a:ext cx="2646052" cy="1763600"/>
          </a:xfrm>
          <a:prstGeom prst="rect">
            <a:avLst/>
          </a:prstGeom>
          <a:noFill/>
          <a:ln>
            <a:noFill/>
          </a:ln>
        </p:spPr>
      </p:pic>
      <p:sp>
        <p:nvSpPr>
          <p:cNvPr id="142" name="Google Shape;142;p25"/>
          <p:cNvSpPr/>
          <p:nvPr/>
        </p:nvSpPr>
        <p:spPr>
          <a:xfrm rot="-1742">
            <a:off x="5148425" y="2533711"/>
            <a:ext cx="592200" cy="252900"/>
          </a:xfrm>
          <a:prstGeom prst="righ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3" name="Google Shape;143;p25"/>
          <p:cNvSpPr/>
          <p:nvPr/>
        </p:nvSpPr>
        <p:spPr>
          <a:xfrm rot="-2179">
            <a:off x="2977800" y="2533721"/>
            <a:ext cx="473400" cy="252900"/>
          </a:xfrm>
          <a:prstGeom prst="righ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4" name="Google Shape;144;p25"/>
          <p:cNvSpPr/>
          <p:nvPr/>
        </p:nvSpPr>
        <p:spPr>
          <a:xfrm rot="-2179">
            <a:off x="7421450" y="2533721"/>
            <a:ext cx="473400" cy="252900"/>
          </a:xfrm>
          <a:prstGeom prst="righ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5" name="Google Shape;145;p25"/>
          <p:cNvSpPr txBox="1"/>
          <p:nvPr/>
        </p:nvSpPr>
        <p:spPr>
          <a:xfrm>
            <a:off x="7940675" y="2448000"/>
            <a:ext cx="783600" cy="2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Tomato</a:t>
            </a:r>
            <a:endParaRPr/>
          </a:p>
        </p:txBody>
      </p:sp>
      <p:sp>
        <p:nvSpPr>
          <p:cNvPr id="146" name="Google Shape;146;p25"/>
          <p:cNvSpPr txBox="1"/>
          <p:nvPr>
            <p:ph type="title"/>
          </p:nvPr>
        </p:nvSpPr>
        <p:spPr>
          <a:xfrm>
            <a:off x="352775" y="825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Convolutional Neural Networks (iv)</a:t>
            </a:r>
            <a:endParaRPr b="1"/>
          </a:p>
        </p:txBody>
      </p:sp>
      <p:sp>
        <p:nvSpPr>
          <p:cNvPr id="147" name="Google Shape;147;p25"/>
          <p:cNvSpPr/>
          <p:nvPr/>
        </p:nvSpPr>
        <p:spPr>
          <a:xfrm>
            <a:off x="3502625" y="1043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48" name="Google Shape;148;p25"/>
          <p:cNvSpPr/>
          <p:nvPr/>
        </p:nvSpPr>
        <p:spPr>
          <a:xfrm>
            <a:off x="3938225" y="1043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49" name="Google Shape;149;p25"/>
          <p:cNvSpPr/>
          <p:nvPr/>
        </p:nvSpPr>
        <p:spPr>
          <a:xfrm>
            <a:off x="4373825" y="1043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50" name="Google Shape;150;p25"/>
          <p:cNvSpPr/>
          <p:nvPr/>
        </p:nvSpPr>
        <p:spPr>
          <a:xfrm>
            <a:off x="3502625" y="13966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51" name="Google Shape;151;p25"/>
          <p:cNvSpPr/>
          <p:nvPr/>
        </p:nvSpPr>
        <p:spPr>
          <a:xfrm>
            <a:off x="3938225" y="13966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8</a:t>
            </a:r>
            <a:endParaRPr/>
          </a:p>
        </p:txBody>
      </p:sp>
      <p:sp>
        <p:nvSpPr>
          <p:cNvPr id="152" name="Google Shape;152;p25"/>
          <p:cNvSpPr/>
          <p:nvPr/>
        </p:nvSpPr>
        <p:spPr>
          <a:xfrm>
            <a:off x="4373825" y="13966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53" name="Google Shape;153;p25"/>
          <p:cNvSpPr/>
          <p:nvPr/>
        </p:nvSpPr>
        <p:spPr>
          <a:xfrm>
            <a:off x="3502625" y="17403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54" name="Google Shape;154;p25"/>
          <p:cNvSpPr/>
          <p:nvPr/>
        </p:nvSpPr>
        <p:spPr>
          <a:xfrm>
            <a:off x="3938225" y="17403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55" name="Google Shape;155;p25"/>
          <p:cNvSpPr/>
          <p:nvPr/>
        </p:nvSpPr>
        <p:spPr>
          <a:xfrm>
            <a:off x="4373825" y="17403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56" name="Google Shape;156;p25"/>
          <p:cNvSpPr/>
          <p:nvPr/>
        </p:nvSpPr>
        <p:spPr>
          <a:xfrm>
            <a:off x="3502625" y="23409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57" name="Google Shape;157;p25"/>
          <p:cNvSpPr/>
          <p:nvPr/>
        </p:nvSpPr>
        <p:spPr>
          <a:xfrm>
            <a:off x="3938225" y="23409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58" name="Google Shape;158;p25"/>
          <p:cNvSpPr/>
          <p:nvPr/>
        </p:nvSpPr>
        <p:spPr>
          <a:xfrm>
            <a:off x="4373825" y="23409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59" name="Google Shape;159;p25"/>
          <p:cNvSpPr/>
          <p:nvPr/>
        </p:nvSpPr>
        <p:spPr>
          <a:xfrm>
            <a:off x="3502625" y="2694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60" name="Google Shape;160;p25"/>
          <p:cNvSpPr/>
          <p:nvPr/>
        </p:nvSpPr>
        <p:spPr>
          <a:xfrm>
            <a:off x="3938225" y="2694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4</a:t>
            </a:r>
            <a:endParaRPr/>
          </a:p>
        </p:txBody>
      </p:sp>
      <p:sp>
        <p:nvSpPr>
          <p:cNvPr id="161" name="Google Shape;161;p25"/>
          <p:cNvSpPr/>
          <p:nvPr/>
        </p:nvSpPr>
        <p:spPr>
          <a:xfrm>
            <a:off x="4373825" y="2694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62" name="Google Shape;162;p25"/>
          <p:cNvSpPr/>
          <p:nvPr/>
        </p:nvSpPr>
        <p:spPr>
          <a:xfrm>
            <a:off x="3502625" y="30379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63" name="Google Shape;163;p25"/>
          <p:cNvSpPr/>
          <p:nvPr/>
        </p:nvSpPr>
        <p:spPr>
          <a:xfrm>
            <a:off x="3938225" y="30379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64" name="Google Shape;164;p25"/>
          <p:cNvSpPr/>
          <p:nvPr/>
        </p:nvSpPr>
        <p:spPr>
          <a:xfrm>
            <a:off x="4373825" y="30379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65" name="Google Shape;165;p25"/>
          <p:cNvSpPr/>
          <p:nvPr/>
        </p:nvSpPr>
        <p:spPr>
          <a:xfrm>
            <a:off x="3502625" y="35799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166" name="Google Shape;166;p25"/>
          <p:cNvSpPr/>
          <p:nvPr/>
        </p:nvSpPr>
        <p:spPr>
          <a:xfrm>
            <a:off x="3938225" y="35799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67" name="Google Shape;167;p25"/>
          <p:cNvSpPr/>
          <p:nvPr/>
        </p:nvSpPr>
        <p:spPr>
          <a:xfrm>
            <a:off x="4373825" y="35799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168" name="Google Shape;168;p25"/>
          <p:cNvSpPr/>
          <p:nvPr/>
        </p:nvSpPr>
        <p:spPr>
          <a:xfrm>
            <a:off x="3502625" y="39333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69" name="Google Shape;169;p25"/>
          <p:cNvSpPr/>
          <p:nvPr/>
        </p:nvSpPr>
        <p:spPr>
          <a:xfrm>
            <a:off x="3938225" y="39333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2</a:t>
            </a:r>
            <a:endParaRPr/>
          </a:p>
        </p:txBody>
      </p:sp>
      <p:sp>
        <p:nvSpPr>
          <p:cNvPr id="170" name="Google Shape;170;p25"/>
          <p:cNvSpPr/>
          <p:nvPr/>
        </p:nvSpPr>
        <p:spPr>
          <a:xfrm>
            <a:off x="4373825" y="39333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2</a:t>
            </a:r>
            <a:endParaRPr/>
          </a:p>
        </p:txBody>
      </p:sp>
      <p:sp>
        <p:nvSpPr>
          <p:cNvPr id="171" name="Google Shape;171;p25"/>
          <p:cNvSpPr/>
          <p:nvPr/>
        </p:nvSpPr>
        <p:spPr>
          <a:xfrm>
            <a:off x="3502625" y="42770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72" name="Google Shape;172;p25"/>
          <p:cNvSpPr/>
          <p:nvPr/>
        </p:nvSpPr>
        <p:spPr>
          <a:xfrm>
            <a:off x="3938225" y="42770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73" name="Google Shape;173;p25"/>
          <p:cNvSpPr/>
          <p:nvPr/>
        </p:nvSpPr>
        <p:spPr>
          <a:xfrm>
            <a:off x="4373825" y="42770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3</a:t>
            </a:r>
            <a:endParaRPr/>
          </a:p>
          <a:p>
            <a:pPr indent="0" lvl="0" marL="0" rtl="0" algn="ctr">
              <a:spcBef>
                <a:spcPts val="0"/>
              </a:spcBef>
              <a:spcAft>
                <a:spcPts val="0"/>
              </a:spcAft>
              <a:buNone/>
            </a:pPr>
            <a:r>
              <a:t/>
            </a:r>
            <a:endParaRPr/>
          </a:p>
        </p:txBody>
      </p:sp>
      <p:sp>
        <p:nvSpPr>
          <p:cNvPr id="174" name="Google Shape;174;p25"/>
          <p:cNvSpPr/>
          <p:nvPr/>
        </p:nvSpPr>
        <p:spPr>
          <a:xfrm>
            <a:off x="5960800" y="1043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75" name="Google Shape;175;p25"/>
          <p:cNvSpPr/>
          <p:nvPr/>
        </p:nvSpPr>
        <p:spPr>
          <a:xfrm>
            <a:off x="6396400" y="1043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76" name="Google Shape;176;p25"/>
          <p:cNvSpPr/>
          <p:nvPr/>
        </p:nvSpPr>
        <p:spPr>
          <a:xfrm>
            <a:off x="6832000" y="1043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77" name="Google Shape;177;p25"/>
          <p:cNvSpPr/>
          <p:nvPr/>
        </p:nvSpPr>
        <p:spPr>
          <a:xfrm>
            <a:off x="5960800" y="13966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78" name="Google Shape;178;p25"/>
          <p:cNvSpPr/>
          <p:nvPr/>
        </p:nvSpPr>
        <p:spPr>
          <a:xfrm>
            <a:off x="6396400" y="13966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3</a:t>
            </a:r>
            <a:endParaRPr/>
          </a:p>
        </p:txBody>
      </p:sp>
      <p:sp>
        <p:nvSpPr>
          <p:cNvPr id="179" name="Google Shape;179;p25"/>
          <p:cNvSpPr/>
          <p:nvPr/>
        </p:nvSpPr>
        <p:spPr>
          <a:xfrm>
            <a:off x="6832000" y="13966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80" name="Google Shape;180;p25"/>
          <p:cNvSpPr/>
          <p:nvPr/>
        </p:nvSpPr>
        <p:spPr>
          <a:xfrm>
            <a:off x="5960800" y="17403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81" name="Google Shape;181;p25"/>
          <p:cNvSpPr/>
          <p:nvPr/>
        </p:nvSpPr>
        <p:spPr>
          <a:xfrm>
            <a:off x="6396400" y="17403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82" name="Google Shape;182;p25"/>
          <p:cNvSpPr/>
          <p:nvPr/>
        </p:nvSpPr>
        <p:spPr>
          <a:xfrm>
            <a:off x="6832000" y="17403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83" name="Google Shape;183;p25"/>
          <p:cNvSpPr/>
          <p:nvPr/>
        </p:nvSpPr>
        <p:spPr>
          <a:xfrm>
            <a:off x="5960800" y="229071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84" name="Google Shape;184;p25"/>
          <p:cNvSpPr/>
          <p:nvPr/>
        </p:nvSpPr>
        <p:spPr>
          <a:xfrm>
            <a:off x="6396400" y="229071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85" name="Google Shape;185;p25"/>
          <p:cNvSpPr/>
          <p:nvPr/>
        </p:nvSpPr>
        <p:spPr>
          <a:xfrm>
            <a:off x="6832000" y="229071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86" name="Google Shape;186;p25"/>
          <p:cNvSpPr/>
          <p:nvPr/>
        </p:nvSpPr>
        <p:spPr>
          <a:xfrm>
            <a:off x="5960800" y="26441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87" name="Google Shape;187;p25"/>
          <p:cNvSpPr/>
          <p:nvPr/>
        </p:nvSpPr>
        <p:spPr>
          <a:xfrm>
            <a:off x="6396400" y="26441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2</a:t>
            </a:r>
            <a:endParaRPr/>
          </a:p>
        </p:txBody>
      </p:sp>
      <p:sp>
        <p:nvSpPr>
          <p:cNvPr id="188" name="Google Shape;188;p25"/>
          <p:cNvSpPr/>
          <p:nvPr/>
        </p:nvSpPr>
        <p:spPr>
          <a:xfrm>
            <a:off x="6832000" y="26441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89" name="Google Shape;189;p25"/>
          <p:cNvSpPr/>
          <p:nvPr/>
        </p:nvSpPr>
        <p:spPr>
          <a:xfrm>
            <a:off x="5960800" y="29877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90" name="Google Shape;190;p25"/>
          <p:cNvSpPr/>
          <p:nvPr/>
        </p:nvSpPr>
        <p:spPr>
          <a:xfrm>
            <a:off x="6396400" y="29877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91" name="Google Shape;191;p25"/>
          <p:cNvSpPr/>
          <p:nvPr/>
        </p:nvSpPr>
        <p:spPr>
          <a:xfrm>
            <a:off x="6832000" y="29877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92" name="Google Shape;192;p25"/>
          <p:cNvSpPr/>
          <p:nvPr/>
        </p:nvSpPr>
        <p:spPr>
          <a:xfrm>
            <a:off x="5960800" y="35896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193" name="Google Shape;193;p25"/>
          <p:cNvSpPr/>
          <p:nvPr/>
        </p:nvSpPr>
        <p:spPr>
          <a:xfrm>
            <a:off x="6396400" y="35896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94" name="Google Shape;194;p25"/>
          <p:cNvSpPr/>
          <p:nvPr/>
        </p:nvSpPr>
        <p:spPr>
          <a:xfrm>
            <a:off x="6832000" y="35896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95" name="Google Shape;195;p25"/>
          <p:cNvSpPr/>
          <p:nvPr/>
        </p:nvSpPr>
        <p:spPr>
          <a:xfrm>
            <a:off x="5960800" y="39430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96" name="Google Shape;196;p25"/>
          <p:cNvSpPr/>
          <p:nvPr/>
        </p:nvSpPr>
        <p:spPr>
          <a:xfrm>
            <a:off x="6396400" y="39430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5</a:t>
            </a:r>
            <a:endParaRPr/>
          </a:p>
        </p:txBody>
      </p:sp>
      <p:sp>
        <p:nvSpPr>
          <p:cNvPr id="197" name="Google Shape;197;p25"/>
          <p:cNvSpPr/>
          <p:nvPr/>
        </p:nvSpPr>
        <p:spPr>
          <a:xfrm>
            <a:off x="6832000" y="393821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98" name="Google Shape;198;p25"/>
          <p:cNvSpPr/>
          <p:nvPr/>
        </p:nvSpPr>
        <p:spPr>
          <a:xfrm>
            <a:off x="5960800" y="42867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199" name="Google Shape;199;p25"/>
          <p:cNvSpPr/>
          <p:nvPr/>
        </p:nvSpPr>
        <p:spPr>
          <a:xfrm>
            <a:off x="6396400" y="42867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200" name="Google Shape;200;p25"/>
          <p:cNvSpPr/>
          <p:nvPr/>
        </p:nvSpPr>
        <p:spPr>
          <a:xfrm>
            <a:off x="6832000" y="42867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201" name="Google Shape;201;p25"/>
          <p:cNvSpPr txBox="1"/>
          <p:nvPr/>
        </p:nvSpPr>
        <p:spPr>
          <a:xfrm>
            <a:off x="5697275" y="4751700"/>
            <a:ext cx="783600" cy="2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Layer 2</a:t>
            </a:r>
            <a:endParaRPr/>
          </a:p>
        </p:txBody>
      </p:sp>
      <p:sp>
        <p:nvSpPr>
          <p:cNvPr id="202" name="Google Shape;202;p25"/>
          <p:cNvSpPr txBox="1"/>
          <p:nvPr/>
        </p:nvSpPr>
        <p:spPr>
          <a:xfrm>
            <a:off x="3862025" y="4751700"/>
            <a:ext cx="783600" cy="2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Layer 1</a:t>
            </a:r>
            <a:endParaRPr/>
          </a:p>
        </p:txBody>
      </p:sp>
      <p:pic>
        <p:nvPicPr>
          <p:cNvPr id="203" name="Google Shape;203;p25"/>
          <p:cNvPicPr preferRelativeResize="0"/>
          <p:nvPr/>
        </p:nvPicPr>
        <p:blipFill rotWithShape="1">
          <a:blip r:embed="rId4">
            <a:alphaModFix/>
          </a:blip>
          <a:srcRect b="-19455" l="48149" r="-1031" t="-41731"/>
          <a:stretch/>
        </p:blipFill>
        <p:spPr>
          <a:xfrm flipH="1">
            <a:off x="4902313" y="878447"/>
            <a:ext cx="965600" cy="1177253"/>
          </a:xfrm>
          <a:prstGeom prst="rect">
            <a:avLst/>
          </a:prstGeom>
          <a:noFill/>
          <a:ln>
            <a:noFill/>
          </a:ln>
        </p:spPr>
      </p:pic>
      <p:pic>
        <p:nvPicPr>
          <p:cNvPr id="204" name="Google Shape;204;p25"/>
          <p:cNvPicPr preferRelativeResize="0"/>
          <p:nvPr/>
        </p:nvPicPr>
        <p:blipFill rotWithShape="1">
          <a:blip r:embed="rId4">
            <a:alphaModFix/>
          </a:blip>
          <a:srcRect b="-19455" l="48149" r="-1031" t="-41731"/>
          <a:stretch/>
        </p:blipFill>
        <p:spPr>
          <a:xfrm flipH="1">
            <a:off x="4953525" y="2448010"/>
            <a:ext cx="965600" cy="1177253"/>
          </a:xfrm>
          <a:prstGeom prst="rect">
            <a:avLst/>
          </a:prstGeom>
          <a:noFill/>
          <a:ln>
            <a:noFill/>
          </a:ln>
        </p:spPr>
      </p:pic>
      <p:pic>
        <p:nvPicPr>
          <p:cNvPr id="205" name="Google Shape;205;p25"/>
          <p:cNvPicPr preferRelativeResize="0"/>
          <p:nvPr/>
        </p:nvPicPr>
        <p:blipFill rotWithShape="1">
          <a:blip r:embed="rId4">
            <a:alphaModFix/>
          </a:blip>
          <a:srcRect b="-19455" l="48149" r="-1031" t="-41731"/>
          <a:stretch/>
        </p:blipFill>
        <p:spPr>
          <a:xfrm flipH="1">
            <a:off x="4961725" y="3489097"/>
            <a:ext cx="965600" cy="117725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6"/>
          <p:cNvSpPr txBox="1"/>
          <p:nvPr/>
        </p:nvSpPr>
        <p:spPr>
          <a:xfrm>
            <a:off x="58800" y="1086550"/>
            <a:ext cx="8594700" cy="37404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SzPts val="2100"/>
              <a:buChar char="●"/>
            </a:pPr>
            <a:r>
              <a:rPr b="1" lang="es" sz="2100"/>
              <a:t>Local Feature Extraction:</a:t>
            </a:r>
            <a:r>
              <a:rPr lang="es" sz="2100"/>
              <a:t> Excellent at capturing local dependencies and spatial hierarchies in image data.</a:t>
            </a:r>
            <a:endParaRPr sz="2100"/>
          </a:p>
          <a:p>
            <a:pPr indent="-361950" lvl="0" marL="457200" rtl="0" algn="l">
              <a:spcBef>
                <a:spcPts val="0"/>
              </a:spcBef>
              <a:spcAft>
                <a:spcPts val="0"/>
              </a:spcAft>
              <a:buSzPts val="2100"/>
              <a:buChar char="●"/>
            </a:pPr>
            <a:r>
              <a:rPr b="1" lang="es" sz="2100"/>
              <a:t>Parameter Efficiency:</a:t>
            </a:r>
            <a:r>
              <a:rPr lang="es" sz="2100"/>
              <a:t> Shared weights in convolutional layers make CNNs more parameter-efficient than fully connected networks.</a:t>
            </a:r>
            <a:endParaRPr sz="2100"/>
          </a:p>
          <a:p>
            <a:pPr indent="-361950" lvl="0" marL="457200" rtl="0" algn="l">
              <a:spcBef>
                <a:spcPts val="0"/>
              </a:spcBef>
              <a:spcAft>
                <a:spcPts val="0"/>
              </a:spcAft>
              <a:buSzPts val="2100"/>
              <a:buChar char="●"/>
            </a:pPr>
            <a:r>
              <a:rPr b="1" lang="es" sz="2100"/>
              <a:t>Translation Invariance:</a:t>
            </a:r>
            <a:r>
              <a:rPr lang="es" sz="2100"/>
              <a:t> Through pooling layers, they achieve some degree of translation invariance, making them robust to the location of features in the input.</a:t>
            </a:r>
            <a:endParaRPr sz="2100"/>
          </a:p>
          <a:p>
            <a:pPr indent="-361950" lvl="0" marL="457200" rtl="0" algn="l">
              <a:spcBef>
                <a:spcPts val="0"/>
              </a:spcBef>
              <a:spcAft>
                <a:spcPts val="0"/>
              </a:spcAft>
              <a:buSzPts val="2100"/>
              <a:buChar char="●"/>
            </a:pPr>
            <a:r>
              <a:rPr b="1" lang="es" sz="2100"/>
              <a:t>Well-suited for Image Data:</a:t>
            </a:r>
            <a:r>
              <a:rPr lang="es" sz="2100"/>
              <a:t> Particularly effective for tasks like image classification, object detection, and more.</a:t>
            </a:r>
            <a:endParaRPr sz="2100"/>
          </a:p>
          <a:p>
            <a:pPr indent="0" lvl="0" marL="0" rtl="0" algn="l">
              <a:spcBef>
                <a:spcPts val="0"/>
              </a:spcBef>
              <a:spcAft>
                <a:spcPts val="0"/>
              </a:spcAft>
              <a:buNone/>
            </a:pPr>
            <a:r>
              <a:t/>
            </a:r>
            <a:endParaRPr sz="2100"/>
          </a:p>
        </p:txBody>
      </p:sp>
      <p:sp>
        <p:nvSpPr>
          <p:cNvPr id="211" name="Google Shape;211;p26"/>
          <p:cNvSpPr txBox="1"/>
          <p:nvPr>
            <p:ph idx="4294967295" type="title"/>
          </p:nvPr>
        </p:nvSpPr>
        <p:spPr>
          <a:xfrm>
            <a:off x="505175" y="9235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CNNs: Advantages</a:t>
            </a:r>
            <a:endParaRPr b="1"/>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27"/>
          <p:cNvSpPr txBox="1"/>
          <p:nvPr/>
        </p:nvSpPr>
        <p:spPr>
          <a:xfrm>
            <a:off x="58800" y="1086550"/>
            <a:ext cx="8594700" cy="27705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Clr>
                <a:schemeClr val="dk1"/>
              </a:buClr>
              <a:buSzPts val="2100"/>
              <a:buChar char="●"/>
            </a:pPr>
            <a:r>
              <a:rPr b="1" lang="es" sz="2100">
                <a:solidFill>
                  <a:schemeClr val="dk1"/>
                </a:solidFill>
              </a:rPr>
              <a:t>Limited Contextual Understanding</a:t>
            </a:r>
            <a:r>
              <a:rPr lang="es" sz="2100">
                <a:solidFill>
                  <a:schemeClr val="dk1"/>
                </a:solidFill>
              </a:rPr>
              <a:t>: Struggle with capturing global context or long-range dependencies without very deep architectures.</a:t>
            </a:r>
            <a:endParaRPr sz="2100">
              <a:solidFill>
                <a:schemeClr val="dk1"/>
              </a:solidFill>
            </a:endParaRPr>
          </a:p>
          <a:p>
            <a:pPr indent="-361950" lvl="0" marL="457200" rtl="0" algn="l">
              <a:spcBef>
                <a:spcPts val="0"/>
              </a:spcBef>
              <a:spcAft>
                <a:spcPts val="0"/>
              </a:spcAft>
              <a:buClr>
                <a:schemeClr val="dk1"/>
              </a:buClr>
              <a:buSzPts val="2100"/>
              <a:buChar char="●"/>
            </a:pPr>
            <a:r>
              <a:rPr b="1" lang="es" sz="2100">
                <a:solidFill>
                  <a:schemeClr val="dk1"/>
                </a:solidFill>
              </a:rPr>
              <a:t>Fixed-size Input</a:t>
            </a:r>
            <a:r>
              <a:rPr lang="es" sz="2100">
                <a:solidFill>
                  <a:schemeClr val="dk1"/>
                </a:solidFill>
              </a:rPr>
              <a:t>: Typically require a fixed-size input (e.g., images need to be resized).</a:t>
            </a:r>
            <a:endParaRPr sz="2100">
              <a:solidFill>
                <a:schemeClr val="dk1"/>
              </a:solidFill>
            </a:endParaRPr>
          </a:p>
          <a:p>
            <a:pPr indent="-361950" lvl="0" marL="457200" rtl="0" algn="l">
              <a:spcBef>
                <a:spcPts val="0"/>
              </a:spcBef>
              <a:spcAft>
                <a:spcPts val="0"/>
              </a:spcAft>
              <a:buClr>
                <a:schemeClr val="dk1"/>
              </a:buClr>
              <a:buSzPts val="2100"/>
              <a:buChar char="●"/>
            </a:pPr>
            <a:r>
              <a:rPr b="1" lang="es" sz="2100">
                <a:solidFill>
                  <a:schemeClr val="dk1"/>
                </a:solidFill>
              </a:rPr>
              <a:t>Invariance Limitation</a:t>
            </a:r>
            <a:r>
              <a:rPr lang="es" sz="2100">
                <a:solidFill>
                  <a:schemeClr val="dk1"/>
                </a:solidFill>
              </a:rPr>
              <a:t>: While translation invariance is a strength, it can be a limitation for tasks where the position of objects is crucial.</a:t>
            </a:r>
            <a:endParaRPr sz="2100">
              <a:solidFill>
                <a:schemeClr val="dk1"/>
              </a:solidFill>
            </a:endParaRPr>
          </a:p>
          <a:p>
            <a:pPr indent="0" lvl="0" marL="457200" rtl="0" algn="l">
              <a:spcBef>
                <a:spcPts val="0"/>
              </a:spcBef>
              <a:spcAft>
                <a:spcPts val="0"/>
              </a:spcAft>
              <a:buNone/>
            </a:pPr>
            <a:r>
              <a:t/>
            </a:r>
            <a:endParaRPr b="1" sz="2100">
              <a:solidFill>
                <a:schemeClr val="dk1"/>
              </a:solidFill>
            </a:endParaRPr>
          </a:p>
        </p:txBody>
      </p:sp>
      <p:sp>
        <p:nvSpPr>
          <p:cNvPr id="217" name="Google Shape;217;p27"/>
          <p:cNvSpPr txBox="1"/>
          <p:nvPr>
            <p:ph idx="4294967295" type="title"/>
          </p:nvPr>
        </p:nvSpPr>
        <p:spPr>
          <a:xfrm>
            <a:off x="505175" y="9235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CNNs: Disadvantages</a:t>
            </a:r>
            <a:endParaRPr b="1"/>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28"/>
          <p:cNvSpPr txBox="1"/>
          <p:nvPr/>
        </p:nvSpPr>
        <p:spPr>
          <a:xfrm>
            <a:off x="58800" y="1086550"/>
            <a:ext cx="8594700" cy="23736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SzPts val="1800"/>
              <a:buChar char="●"/>
            </a:pPr>
            <a:r>
              <a:rPr lang="es" sz="1800">
                <a:solidFill>
                  <a:schemeClr val="dk1"/>
                </a:solidFill>
              </a:rPr>
              <a:t>A </a:t>
            </a:r>
            <a:r>
              <a:rPr b="1" lang="es" sz="1800">
                <a:solidFill>
                  <a:schemeClr val="dk1"/>
                </a:solidFill>
              </a:rPr>
              <a:t>Transformer</a:t>
            </a:r>
            <a:r>
              <a:rPr lang="es" sz="1800">
                <a:solidFill>
                  <a:schemeClr val="dk1"/>
                </a:solidFill>
              </a:rPr>
              <a:t> is a category of </a:t>
            </a:r>
            <a:r>
              <a:rPr b="1" lang="es" sz="1800">
                <a:solidFill>
                  <a:schemeClr val="dk1"/>
                </a:solidFill>
              </a:rPr>
              <a:t>neural networks</a:t>
            </a:r>
            <a:r>
              <a:rPr lang="es" sz="1800">
                <a:solidFill>
                  <a:schemeClr val="dk1"/>
                </a:solidFill>
              </a:rPr>
              <a:t> that has proven highly effective for both natural language (initially) and images (computer vision).</a:t>
            </a:r>
            <a:endParaRPr sz="1800">
              <a:solidFill>
                <a:schemeClr val="dk1"/>
              </a:solidFill>
            </a:endParaRPr>
          </a:p>
          <a:p>
            <a:pPr indent="-342900" lvl="1" marL="914400" rtl="0" algn="l">
              <a:lnSpc>
                <a:spcPct val="115000"/>
              </a:lnSpc>
              <a:spcBef>
                <a:spcPts val="0"/>
              </a:spcBef>
              <a:spcAft>
                <a:spcPts val="0"/>
              </a:spcAft>
              <a:buClr>
                <a:schemeClr val="dk1"/>
              </a:buClr>
              <a:buSzPts val="1800"/>
              <a:buChar char="○"/>
            </a:pPr>
            <a:r>
              <a:rPr lang="es" sz="1800">
                <a:solidFill>
                  <a:schemeClr val="dk1"/>
                </a:solidFill>
              </a:rPr>
              <a:t>GPT-4</a:t>
            </a:r>
            <a:endParaRPr sz="1800">
              <a:solidFill>
                <a:schemeClr val="dk1"/>
              </a:solidFill>
            </a:endParaRPr>
          </a:p>
          <a:p>
            <a:pPr indent="0" lvl="0" marL="0" rtl="0" algn="l">
              <a:lnSpc>
                <a:spcPct val="115000"/>
              </a:lnSpc>
              <a:spcBef>
                <a:spcPts val="0"/>
              </a:spcBef>
              <a:spcAft>
                <a:spcPts val="0"/>
              </a:spcAft>
              <a:buNone/>
            </a:pPr>
            <a:r>
              <a:t/>
            </a:r>
            <a:endParaRPr sz="1800">
              <a:solidFill>
                <a:schemeClr val="dk1"/>
              </a:solidFill>
            </a:endParaRPr>
          </a:p>
          <a:p>
            <a:pPr indent="0" lvl="0" marL="0" rtl="0" algn="l">
              <a:lnSpc>
                <a:spcPct val="115000"/>
              </a:lnSpc>
              <a:spcBef>
                <a:spcPts val="0"/>
              </a:spcBef>
              <a:spcAft>
                <a:spcPts val="0"/>
              </a:spcAft>
              <a:buNone/>
            </a:pPr>
            <a:r>
              <a:t/>
            </a:r>
            <a:endParaRPr sz="1800"/>
          </a:p>
          <a:p>
            <a:pPr indent="0" lvl="0" marL="457200" rtl="0" algn="l">
              <a:lnSpc>
                <a:spcPct val="115000"/>
              </a:lnSpc>
              <a:spcBef>
                <a:spcPts val="0"/>
              </a:spcBef>
              <a:spcAft>
                <a:spcPts val="0"/>
              </a:spcAft>
              <a:buNone/>
            </a:pPr>
            <a:r>
              <a:t/>
            </a:r>
            <a:endParaRPr sz="1800"/>
          </a:p>
          <a:p>
            <a:pPr indent="0" lvl="0" marL="0" rtl="0" algn="l">
              <a:lnSpc>
                <a:spcPct val="115000"/>
              </a:lnSpc>
              <a:spcBef>
                <a:spcPts val="0"/>
              </a:spcBef>
              <a:spcAft>
                <a:spcPts val="0"/>
              </a:spcAft>
              <a:buNone/>
            </a:pPr>
            <a:r>
              <a:t/>
            </a:r>
            <a:endParaRPr b="1" sz="1800"/>
          </a:p>
        </p:txBody>
      </p:sp>
      <p:sp>
        <p:nvSpPr>
          <p:cNvPr id="223" name="Google Shape;223;p28"/>
          <p:cNvSpPr txBox="1"/>
          <p:nvPr>
            <p:ph idx="4294967295" type="title"/>
          </p:nvPr>
        </p:nvSpPr>
        <p:spPr>
          <a:xfrm>
            <a:off x="505175" y="9235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Transformer in a Nutshell</a:t>
            </a:r>
            <a:endParaRPr b="1"/>
          </a:p>
        </p:txBody>
      </p:sp>
      <p:pic>
        <p:nvPicPr>
          <p:cNvPr id="224" name="Google Shape;224;p28"/>
          <p:cNvPicPr preferRelativeResize="0"/>
          <p:nvPr/>
        </p:nvPicPr>
        <p:blipFill>
          <a:blip r:embed="rId3">
            <a:alphaModFix/>
          </a:blip>
          <a:stretch>
            <a:fillRect/>
          </a:stretch>
        </p:blipFill>
        <p:spPr>
          <a:xfrm rot="-2">
            <a:off x="753475" y="2171200"/>
            <a:ext cx="1903925" cy="2687549"/>
          </a:xfrm>
          <a:prstGeom prst="rect">
            <a:avLst/>
          </a:prstGeom>
          <a:noFill/>
          <a:ln>
            <a:noFill/>
          </a:ln>
        </p:spPr>
      </p:pic>
      <p:sp>
        <p:nvSpPr>
          <p:cNvPr id="225" name="Google Shape;225;p28"/>
          <p:cNvSpPr txBox="1"/>
          <p:nvPr/>
        </p:nvSpPr>
        <p:spPr>
          <a:xfrm>
            <a:off x="3034500" y="1911750"/>
            <a:ext cx="5619000" cy="56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800">
                <a:solidFill>
                  <a:schemeClr val="dk2"/>
                </a:solidFill>
              </a:rPr>
              <a:t>I prefer PyTorch, but my friend prefers Tensorflow</a:t>
            </a:r>
            <a:endParaRPr sz="1800">
              <a:solidFill>
                <a:schemeClr val="dk2"/>
              </a:solidFill>
            </a:endParaRPr>
          </a:p>
        </p:txBody>
      </p:sp>
      <p:sp>
        <p:nvSpPr>
          <p:cNvPr id="226" name="Google Shape;226;p28"/>
          <p:cNvSpPr/>
          <p:nvPr/>
        </p:nvSpPr>
        <p:spPr>
          <a:xfrm rot="5400000">
            <a:off x="5194125" y="2413550"/>
            <a:ext cx="394500" cy="2898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7" name="Google Shape;227;p28"/>
          <p:cNvSpPr txBox="1"/>
          <p:nvPr/>
        </p:nvSpPr>
        <p:spPr>
          <a:xfrm>
            <a:off x="2983350" y="2755700"/>
            <a:ext cx="5619000" cy="56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800">
                <a:solidFill>
                  <a:srgbClr val="6AA84F"/>
                </a:solidFill>
              </a:rPr>
              <a:t>I</a:t>
            </a:r>
            <a:r>
              <a:rPr lang="es" sz="1800">
                <a:solidFill>
                  <a:schemeClr val="dk2"/>
                </a:solidFill>
              </a:rPr>
              <a:t> prefer </a:t>
            </a:r>
            <a:r>
              <a:rPr b="1" lang="es" sz="1800">
                <a:solidFill>
                  <a:srgbClr val="6AA84F"/>
                </a:solidFill>
              </a:rPr>
              <a:t>PyTorch</a:t>
            </a:r>
            <a:r>
              <a:rPr lang="es" sz="1800">
                <a:solidFill>
                  <a:schemeClr val="dk2"/>
                </a:solidFill>
              </a:rPr>
              <a:t>, but </a:t>
            </a:r>
            <a:r>
              <a:rPr b="1" lang="es" sz="1800">
                <a:solidFill>
                  <a:srgbClr val="FF00FF"/>
                </a:solidFill>
              </a:rPr>
              <a:t>my friend</a:t>
            </a:r>
            <a:r>
              <a:rPr lang="es" sz="1800">
                <a:solidFill>
                  <a:schemeClr val="dk2"/>
                </a:solidFill>
              </a:rPr>
              <a:t> prefers </a:t>
            </a:r>
            <a:r>
              <a:rPr b="1" lang="es" sz="1800">
                <a:solidFill>
                  <a:srgbClr val="FF00FF"/>
                </a:solidFill>
              </a:rPr>
              <a:t>Tensorflow</a:t>
            </a:r>
            <a:endParaRPr b="1" sz="1800">
              <a:solidFill>
                <a:srgbClr val="FF00FF"/>
              </a:solidFill>
            </a:endParaRPr>
          </a:p>
        </p:txBody>
      </p:sp>
      <p:cxnSp>
        <p:nvCxnSpPr>
          <p:cNvPr id="228" name="Google Shape;228;p28"/>
          <p:cNvCxnSpPr/>
          <p:nvPr/>
        </p:nvCxnSpPr>
        <p:spPr>
          <a:xfrm flipH="1">
            <a:off x="4572050" y="3586600"/>
            <a:ext cx="9900" cy="1387200"/>
          </a:xfrm>
          <a:prstGeom prst="straightConnector1">
            <a:avLst/>
          </a:prstGeom>
          <a:noFill/>
          <a:ln cap="flat" cmpd="sng" w="9525">
            <a:solidFill>
              <a:schemeClr val="dk2"/>
            </a:solidFill>
            <a:prstDash val="solid"/>
            <a:round/>
            <a:headEnd len="med" w="med" type="none"/>
            <a:tailEnd len="med" w="med" type="none"/>
          </a:ln>
        </p:spPr>
      </p:cxnSp>
      <p:cxnSp>
        <p:nvCxnSpPr>
          <p:cNvPr id="229" name="Google Shape;229;p28"/>
          <p:cNvCxnSpPr/>
          <p:nvPr/>
        </p:nvCxnSpPr>
        <p:spPr>
          <a:xfrm>
            <a:off x="4578300" y="4961025"/>
            <a:ext cx="2349900" cy="0"/>
          </a:xfrm>
          <a:prstGeom prst="straightConnector1">
            <a:avLst/>
          </a:prstGeom>
          <a:noFill/>
          <a:ln cap="flat" cmpd="sng" w="9525">
            <a:solidFill>
              <a:schemeClr val="dk2"/>
            </a:solidFill>
            <a:prstDash val="solid"/>
            <a:round/>
            <a:headEnd len="med" w="med" type="none"/>
            <a:tailEnd len="med" w="med" type="none"/>
          </a:ln>
        </p:spPr>
      </p:cxnSp>
      <p:sp>
        <p:nvSpPr>
          <p:cNvPr id="230" name="Google Shape;230;p28"/>
          <p:cNvSpPr txBox="1"/>
          <p:nvPr/>
        </p:nvSpPr>
        <p:spPr>
          <a:xfrm>
            <a:off x="4612425" y="3747450"/>
            <a:ext cx="237900" cy="56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300">
                <a:solidFill>
                  <a:srgbClr val="6AA84F"/>
                </a:solidFill>
              </a:rPr>
              <a:t>I</a:t>
            </a:r>
            <a:r>
              <a:rPr lang="es" sz="1800">
                <a:solidFill>
                  <a:schemeClr val="dk2"/>
                </a:solidFill>
              </a:rPr>
              <a:t> </a:t>
            </a:r>
            <a:endParaRPr b="1" sz="1800">
              <a:solidFill>
                <a:srgbClr val="FF00FF"/>
              </a:solidFill>
            </a:endParaRPr>
          </a:p>
        </p:txBody>
      </p:sp>
      <p:sp>
        <p:nvSpPr>
          <p:cNvPr id="231" name="Google Shape;231;p28"/>
          <p:cNvSpPr txBox="1"/>
          <p:nvPr/>
        </p:nvSpPr>
        <p:spPr>
          <a:xfrm>
            <a:off x="4651100" y="3651800"/>
            <a:ext cx="8385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300">
                <a:solidFill>
                  <a:srgbClr val="6AA84F"/>
                </a:solidFill>
              </a:rPr>
              <a:t>PyTorch</a:t>
            </a:r>
            <a:r>
              <a:rPr lang="es" sz="1300">
                <a:solidFill>
                  <a:schemeClr val="dk2"/>
                </a:solidFill>
              </a:rPr>
              <a:t> </a:t>
            </a:r>
            <a:endParaRPr b="1" sz="1300">
              <a:solidFill>
                <a:srgbClr val="FF00FF"/>
              </a:solidFill>
            </a:endParaRPr>
          </a:p>
        </p:txBody>
      </p:sp>
      <p:sp>
        <p:nvSpPr>
          <p:cNvPr id="232" name="Google Shape;232;p28"/>
          <p:cNvSpPr txBox="1"/>
          <p:nvPr/>
        </p:nvSpPr>
        <p:spPr>
          <a:xfrm>
            <a:off x="5280425" y="4382613"/>
            <a:ext cx="12129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
                <a:solidFill>
                  <a:srgbClr val="FF00FF"/>
                </a:solidFill>
              </a:rPr>
              <a:t>my friend</a:t>
            </a:r>
            <a:endParaRPr b="1" sz="900">
              <a:solidFill>
                <a:srgbClr val="FF00FF"/>
              </a:solidFill>
            </a:endParaRPr>
          </a:p>
        </p:txBody>
      </p:sp>
      <p:sp>
        <p:nvSpPr>
          <p:cNvPr id="233" name="Google Shape;233;p28"/>
          <p:cNvSpPr txBox="1"/>
          <p:nvPr/>
        </p:nvSpPr>
        <p:spPr>
          <a:xfrm>
            <a:off x="5675750" y="4558450"/>
            <a:ext cx="12129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FF00FF"/>
                </a:solidFill>
              </a:rPr>
              <a:t>Tensorflow</a:t>
            </a:r>
            <a:endParaRPr b="1" sz="900">
              <a:solidFill>
                <a:srgbClr val="FF00FF"/>
              </a:solidFill>
            </a:endParaRPr>
          </a:p>
        </p:txBody>
      </p:sp>
      <p:sp>
        <p:nvSpPr>
          <p:cNvPr id="234" name="Google Shape;234;p28"/>
          <p:cNvSpPr/>
          <p:nvPr/>
        </p:nvSpPr>
        <p:spPr>
          <a:xfrm rot="5400000">
            <a:off x="5194125" y="3211250"/>
            <a:ext cx="394500" cy="2898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29"/>
          <p:cNvSpPr txBox="1"/>
          <p:nvPr/>
        </p:nvSpPr>
        <p:spPr>
          <a:xfrm>
            <a:off x="58800" y="1086550"/>
            <a:ext cx="8594700" cy="4225200"/>
          </a:xfrm>
          <a:prstGeom prst="rect">
            <a:avLst/>
          </a:prstGeom>
          <a:noFill/>
          <a:ln>
            <a:noFill/>
          </a:ln>
        </p:spPr>
        <p:txBody>
          <a:bodyPr anchorCtr="0" anchor="t" bIns="91425" lIns="91425" spcFirstLastPara="1" rIns="91425" wrap="square" tIns="91425">
            <a:spAutoFit/>
          </a:bodyPr>
          <a:lstStyle/>
          <a:p>
            <a:pPr indent="-361950" lvl="0" marL="457200" rtl="0" algn="l">
              <a:lnSpc>
                <a:spcPct val="115000"/>
              </a:lnSpc>
              <a:spcBef>
                <a:spcPts val="0"/>
              </a:spcBef>
              <a:spcAft>
                <a:spcPts val="0"/>
              </a:spcAft>
              <a:buSzPts val="2100"/>
              <a:buChar char="●"/>
            </a:pPr>
            <a:r>
              <a:rPr b="1" lang="es" sz="2100"/>
              <a:t>Global Context:</a:t>
            </a:r>
            <a:r>
              <a:rPr lang="es" sz="2100"/>
              <a:t> Excel at capturing </a:t>
            </a:r>
            <a:r>
              <a:rPr b="1" lang="es" sz="2100"/>
              <a:t>long-range dependencies</a:t>
            </a:r>
            <a:r>
              <a:rPr lang="es" sz="2100"/>
              <a:t> and global context, thanks to the self-attention mechanism.</a:t>
            </a:r>
            <a:endParaRPr sz="2100"/>
          </a:p>
          <a:p>
            <a:pPr indent="0" lvl="0" marL="0" rtl="0" algn="l">
              <a:lnSpc>
                <a:spcPct val="115000"/>
              </a:lnSpc>
              <a:spcBef>
                <a:spcPts val="0"/>
              </a:spcBef>
              <a:spcAft>
                <a:spcPts val="0"/>
              </a:spcAft>
              <a:buNone/>
            </a:pPr>
            <a:r>
              <a:t/>
            </a:r>
            <a:endParaRPr sz="2100"/>
          </a:p>
          <a:p>
            <a:pPr indent="0" lvl="0" marL="0" rtl="0" algn="l">
              <a:lnSpc>
                <a:spcPct val="115000"/>
              </a:lnSpc>
              <a:spcBef>
                <a:spcPts val="0"/>
              </a:spcBef>
              <a:spcAft>
                <a:spcPts val="0"/>
              </a:spcAft>
              <a:buNone/>
            </a:pPr>
            <a:r>
              <a:t/>
            </a:r>
            <a:endParaRPr sz="2100"/>
          </a:p>
          <a:p>
            <a:pPr indent="0" lvl="0" marL="0" rtl="0" algn="l">
              <a:lnSpc>
                <a:spcPct val="115000"/>
              </a:lnSpc>
              <a:spcBef>
                <a:spcPts val="0"/>
              </a:spcBef>
              <a:spcAft>
                <a:spcPts val="0"/>
              </a:spcAft>
              <a:buNone/>
            </a:pPr>
            <a:r>
              <a:t/>
            </a:r>
            <a:endParaRPr sz="2100"/>
          </a:p>
          <a:p>
            <a:pPr indent="-361950" lvl="0" marL="457200" rtl="0" algn="l">
              <a:lnSpc>
                <a:spcPct val="115000"/>
              </a:lnSpc>
              <a:spcBef>
                <a:spcPts val="0"/>
              </a:spcBef>
              <a:spcAft>
                <a:spcPts val="0"/>
              </a:spcAft>
              <a:buSzPts val="2100"/>
              <a:buChar char="●"/>
            </a:pPr>
            <a:r>
              <a:rPr b="1" lang="es" sz="2100"/>
              <a:t>Parallelization</a:t>
            </a:r>
            <a:r>
              <a:rPr lang="es" sz="2100"/>
              <a:t>: The architecture allows for more parallelization during training than RNNs and some forms of CNNs, speeding up training on large datasets.</a:t>
            </a:r>
            <a:endParaRPr sz="2100"/>
          </a:p>
          <a:p>
            <a:pPr indent="-361950" lvl="0" marL="457200" rtl="0" algn="l">
              <a:lnSpc>
                <a:spcPct val="115000"/>
              </a:lnSpc>
              <a:spcBef>
                <a:spcPts val="0"/>
              </a:spcBef>
              <a:spcAft>
                <a:spcPts val="0"/>
              </a:spcAft>
              <a:buSzPts val="2100"/>
              <a:buChar char="●"/>
            </a:pPr>
            <a:r>
              <a:rPr b="1" lang="es" sz="2100"/>
              <a:t>State-of-the-Art Performance</a:t>
            </a:r>
            <a:r>
              <a:rPr lang="es" sz="2100"/>
              <a:t>: In both NLP and Computer Vision, Transformers have set new benchmarks in various tasks.</a:t>
            </a:r>
            <a:endParaRPr sz="2100"/>
          </a:p>
          <a:p>
            <a:pPr indent="0" lvl="0" marL="0" rtl="0" algn="l">
              <a:lnSpc>
                <a:spcPct val="115000"/>
              </a:lnSpc>
              <a:spcBef>
                <a:spcPts val="0"/>
              </a:spcBef>
              <a:spcAft>
                <a:spcPts val="0"/>
              </a:spcAft>
              <a:buNone/>
            </a:pPr>
            <a:r>
              <a:t/>
            </a:r>
            <a:endParaRPr sz="2100"/>
          </a:p>
        </p:txBody>
      </p:sp>
      <p:sp>
        <p:nvSpPr>
          <p:cNvPr id="240" name="Google Shape;240;p29"/>
          <p:cNvSpPr txBox="1"/>
          <p:nvPr>
            <p:ph idx="4294967295" type="title"/>
          </p:nvPr>
        </p:nvSpPr>
        <p:spPr>
          <a:xfrm>
            <a:off x="505175" y="9235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Transformer: Advantages</a:t>
            </a:r>
            <a:endParaRPr b="1"/>
          </a:p>
        </p:txBody>
      </p:sp>
      <p:pic>
        <p:nvPicPr>
          <p:cNvPr id="241" name="Google Shape;241;p29"/>
          <p:cNvPicPr preferRelativeResize="0"/>
          <p:nvPr/>
        </p:nvPicPr>
        <p:blipFill>
          <a:blip r:embed="rId3">
            <a:alphaModFix/>
          </a:blip>
          <a:stretch>
            <a:fillRect/>
          </a:stretch>
        </p:blipFill>
        <p:spPr>
          <a:xfrm>
            <a:off x="3551350" y="1908926"/>
            <a:ext cx="1089475" cy="1089922"/>
          </a:xfrm>
          <a:prstGeom prst="rect">
            <a:avLst/>
          </a:prstGeom>
          <a:noFill/>
          <a:ln>
            <a:noFill/>
          </a:ln>
        </p:spPr>
      </p:pic>
      <p:sp>
        <p:nvSpPr>
          <p:cNvPr id="242" name="Google Shape;242;p29"/>
          <p:cNvSpPr/>
          <p:nvPr/>
        </p:nvSpPr>
        <p:spPr>
          <a:xfrm>
            <a:off x="3551350" y="1908926"/>
            <a:ext cx="342300" cy="3240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3" name="Google Shape;243;p29"/>
          <p:cNvSpPr/>
          <p:nvPr/>
        </p:nvSpPr>
        <p:spPr>
          <a:xfrm>
            <a:off x="4298634" y="2674949"/>
            <a:ext cx="342300" cy="3240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0"/>
          <p:cNvSpPr txBox="1"/>
          <p:nvPr/>
        </p:nvSpPr>
        <p:spPr>
          <a:xfrm>
            <a:off x="58800" y="1086550"/>
            <a:ext cx="8594700" cy="2738400"/>
          </a:xfrm>
          <a:prstGeom prst="rect">
            <a:avLst/>
          </a:prstGeom>
          <a:noFill/>
          <a:ln>
            <a:noFill/>
          </a:ln>
        </p:spPr>
        <p:txBody>
          <a:bodyPr anchorCtr="0" anchor="t" bIns="91425" lIns="91425" spcFirstLastPara="1" rIns="91425" wrap="square" tIns="91425">
            <a:spAutoFit/>
          </a:bodyPr>
          <a:lstStyle/>
          <a:p>
            <a:pPr indent="-361950" lvl="0" marL="457200" rtl="0" algn="l">
              <a:lnSpc>
                <a:spcPct val="115000"/>
              </a:lnSpc>
              <a:spcBef>
                <a:spcPts val="0"/>
              </a:spcBef>
              <a:spcAft>
                <a:spcPts val="0"/>
              </a:spcAft>
              <a:buSzPts val="2100"/>
              <a:buChar char="●"/>
            </a:pPr>
            <a:r>
              <a:rPr b="1" lang="es" sz="2100"/>
              <a:t>Computational Intensity</a:t>
            </a:r>
            <a:r>
              <a:rPr lang="es" sz="2100"/>
              <a:t>: The self-attention mechanism can be computationally intensive, especially for long sequences.</a:t>
            </a:r>
            <a:endParaRPr sz="2100"/>
          </a:p>
          <a:p>
            <a:pPr indent="-361950" lvl="0" marL="457200" rtl="0" algn="l">
              <a:lnSpc>
                <a:spcPct val="115000"/>
              </a:lnSpc>
              <a:spcBef>
                <a:spcPts val="0"/>
              </a:spcBef>
              <a:spcAft>
                <a:spcPts val="0"/>
              </a:spcAft>
              <a:buSzPts val="2100"/>
              <a:buChar char="●"/>
            </a:pPr>
            <a:r>
              <a:rPr b="1" lang="es" sz="2100"/>
              <a:t>Data Hungry</a:t>
            </a:r>
            <a:r>
              <a:rPr lang="es" sz="2100"/>
              <a:t>: Typically require large amounts of training data to perform well.</a:t>
            </a:r>
            <a:endParaRPr sz="2100"/>
          </a:p>
          <a:p>
            <a:pPr indent="-361950" lvl="0" marL="457200" rtl="0" algn="l">
              <a:lnSpc>
                <a:spcPct val="115000"/>
              </a:lnSpc>
              <a:spcBef>
                <a:spcPts val="0"/>
              </a:spcBef>
              <a:spcAft>
                <a:spcPts val="0"/>
              </a:spcAft>
              <a:buSzPts val="2100"/>
              <a:buChar char="●"/>
            </a:pPr>
            <a:r>
              <a:rPr b="1" lang="es" sz="2100"/>
              <a:t>Lack of Inductive Biases</a:t>
            </a:r>
            <a:r>
              <a:rPr lang="es" sz="2100"/>
              <a:t>: Unlike CNNs, they do not have built-in assumptions about data (like spatial hierarchies), which can be a downside for certain types of structured data.</a:t>
            </a:r>
            <a:endParaRPr sz="2100"/>
          </a:p>
        </p:txBody>
      </p:sp>
      <p:sp>
        <p:nvSpPr>
          <p:cNvPr id="249" name="Google Shape;249;p30"/>
          <p:cNvSpPr txBox="1"/>
          <p:nvPr>
            <p:ph idx="4294967295" type="title"/>
          </p:nvPr>
        </p:nvSpPr>
        <p:spPr>
          <a:xfrm>
            <a:off x="505175" y="9235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Transformer: Disadvantages</a:t>
            </a:r>
            <a:endParaRPr b="1"/>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1"/>
          <p:cNvSpPr txBox="1"/>
          <p:nvPr/>
        </p:nvSpPr>
        <p:spPr>
          <a:xfrm>
            <a:off x="58800" y="1086550"/>
            <a:ext cx="85947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2100"/>
          </a:p>
        </p:txBody>
      </p:sp>
      <p:pic>
        <p:nvPicPr>
          <p:cNvPr id="255" name="Google Shape;255;p31"/>
          <p:cNvPicPr preferRelativeResize="0"/>
          <p:nvPr/>
        </p:nvPicPr>
        <p:blipFill>
          <a:blip r:embed="rId3">
            <a:alphaModFix/>
          </a:blip>
          <a:stretch>
            <a:fillRect/>
          </a:stretch>
        </p:blipFill>
        <p:spPr>
          <a:xfrm>
            <a:off x="58800" y="44050"/>
            <a:ext cx="9144000" cy="5143500"/>
          </a:xfrm>
          <a:prstGeom prst="rect">
            <a:avLst/>
          </a:prstGeom>
          <a:noFill/>
          <a:ln>
            <a:noFill/>
          </a:ln>
        </p:spPr>
      </p:pic>
      <p:sp>
        <p:nvSpPr>
          <p:cNvPr id="256" name="Google Shape;256;p31"/>
          <p:cNvSpPr/>
          <p:nvPr/>
        </p:nvSpPr>
        <p:spPr>
          <a:xfrm>
            <a:off x="3621825" y="4610050"/>
            <a:ext cx="485400" cy="4854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7" name="Google Shape;257;p31"/>
          <p:cNvSpPr/>
          <p:nvPr/>
        </p:nvSpPr>
        <p:spPr>
          <a:xfrm>
            <a:off x="6858175" y="4610050"/>
            <a:ext cx="485400" cy="485400"/>
          </a:xfrm>
          <a:prstGeom prst="rect">
            <a:avLst/>
          </a:prstGeom>
          <a:noFill/>
          <a:ln cap="flat" cmpd="sng" w="38100">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8" name="Google Shape;258;p31"/>
          <p:cNvSpPr/>
          <p:nvPr/>
        </p:nvSpPr>
        <p:spPr>
          <a:xfrm>
            <a:off x="5483350" y="1594450"/>
            <a:ext cx="252000" cy="4854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9" name="Google Shape;259;p31"/>
          <p:cNvSpPr/>
          <p:nvPr/>
        </p:nvSpPr>
        <p:spPr>
          <a:xfrm>
            <a:off x="5735350" y="1594450"/>
            <a:ext cx="252000" cy="485400"/>
          </a:xfrm>
          <a:prstGeom prst="rect">
            <a:avLst/>
          </a:prstGeom>
          <a:noFill/>
          <a:ln cap="flat" cmpd="sng" w="38100">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2"/>
          <p:cNvSpPr txBox="1"/>
          <p:nvPr>
            <p:ph idx="1" type="body"/>
          </p:nvPr>
        </p:nvSpPr>
        <p:spPr>
          <a:xfrm>
            <a:off x="275900" y="1064494"/>
            <a:ext cx="8237100" cy="3437700"/>
          </a:xfrm>
          <a:prstGeom prst="rect">
            <a:avLst/>
          </a:prstGeom>
          <a:noFill/>
          <a:ln>
            <a:noFill/>
          </a:ln>
        </p:spPr>
        <p:txBody>
          <a:bodyPr anchorCtr="0" anchor="t" bIns="34275" lIns="68575" spcFirstLastPara="1" rIns="68575" wrap="square" tIns="34275">
            <a:noAutofit/>
          </a:bodyPr>
          <a:lstStyle/>
          <a:p>
            <a:pPr indent="-387350" lvl="0" marL="457200" rtl="0" algn="l">
              <a:spcBef>
                <a:spcPts val="400"/>
              </a:spcBef>
              <a:spcAft>
                <a:spcPts val="0"/>
              </a:spcAft>
              <a:buClr>
                <a:srgbClr val="AEABAB"/>
              </a:buClr>
              <a:buSzPts val="2500"/>
              <a:buAutoNum type="arabicPeriod"/>
            </a:pPr>
            <a:r>
              <a:rPr lang="es" sz="2500">
                <a:solidFill>
                  <a:srgbClr val="AEABAB"/>
                </a:solidFill>
              </a:rPr>
              <a:t>Machine Learning Model</a:t>
            </a:r>
            <a:endParaRPr sz="2500">
              <a:solidFill>
                <a:srgbClr val="AEABAB"/>
              </a:solidFill>
            </a:endParaRPr>
          </a:p>
          <a:p>
            <a:pPr indent="0" lvl="0" marL="0" rtl="0" algn="l">
              <a:spcBef>
                <a:spcPts val="1200"/>
              </a:spcBef>
              <a:spcAft>
                <a:spcPts val="0"/>
              </a:spcAft>
              <a:buNone/>
            </a:pPr>
            <a:r>
              <a:t/>
            </a:r>
            <a:endParaRPr sz="2500">
              <a:solidFill>
                <a:srgbClr val="000000"/>
              </a:solidFill>
            </a:endParaRPr>
          </a:p>
          <a:p>
            <a:pPr indent="-387350" lvl="0" marL="457200" rtl="0" algn="l">
              <a:spcBef>
                <a:spcPts val="1200"/>
              </a:spcBef>
              <a:spcAft>
                <a:spcPts val="0"/>
              </a:spcAft>
              <a:buClr>
                <a:srgbClr val="AEABAB"/>
              </a:buClr>
              <a:buSzPts val="2500"/>
              <a:buAutoNum type="arabicPeriod"/>
            </a:pPr>
            <a:r>
              <a:rPr lang="es" sz="2500">
                <a:solidFill>
                  <a:srgbClr val="AEABAB"/>
                </a:solidFill>
              </a:rPr>
              <a:t>Convolutional Neural Networks/Transformers</a:t>
            </a:r>
            <a:endParaRPr sz="2500">
              <a:solidFill>
                <a:srgbClr val="AEABAB"/>
              </a:solidFill>
            </a:endParaRPr>
          </a:p>
          <a:p>
            <a:pPr indent="0" lvl="0" marL="0" rtl="0" algn="l">
              <a:spcBef>
                <a:spcPts val="1200"/>
              </a:spcBef>
              <a:spcAft>
                <a:spcPts val="0"/>
              </a:spcAft>
              <a:buNone/>
            </a:pPr>
            <a:r>
              <a:t/>
            </a:r>
            <a:endParaRPr sz="2500">
              <a:solidFill>
                <a:srgbClr val="AEABAB"/>
              </a:solidFill>
            </a:endParaRPr>
          </a:p>
          <a:p>
            <a:pPr indent="-387350" lvl="0" marL="457200" rtl="0" algn="l">
              <a:spcBef>
                <a:spcPts val="1200"/>
              </a:spcBef>
              <a:spcAft>
                <a:spcPts val="0"/>
              </a:spcAft>
              <a:buSzPts val="2500"/>
              <a:buAutoNum type="arabicPeriod"/>
            </a:pPr>
            <a:r>
              <a:rPr lang="es" sz="2500">
                <a:solidFill>
                  <a:schemeClr val="dk1"/>
                </a:solidFill>
              </a:rPr>
              <a:t>Transfer Learning</a:t>
            </a:r>
            <a:endParaRPr sz="2500">
              <a:solidFill>
                <a:schemeClr val="dk1"/>
              </a:solidFill>
            </a:endParaRPr>
          </a:p>
          <a:p>
            <a:pPr indent="-25400" lvl="0" marL="520700" rtl="0" algn="l">
              <a:spcBef>
                <a:spcPts val="1200"/>
              </a:spcBef>
              <a:spcAft>
                <a:spcPts val="0"/>
              </a:spcAft>
              <a:buClr>
                <a:schemeClr val="dk1"/>
              </a:buClr>
              <a:buSzPts val="1100"/>
              <a:buFont typeface="Arial"/>
              <a:buNone/>
            </a:pPr>
            <a:r>
              <a:t/>
            </a:r>
            <a:endParaRPr sz="2400">
              <a:solidFill>
                <a:srgbClr val="000000"/>
              </a:solidFill>
            </a:endParaRPr>
          </a:p>
          <a:p>
            <a:pPr indent="-25400" lvl="1" marL="520700" rtl="0" algn="l">
              <a:lnSpc>
                <a:spcPct val="90000"/>
              </a:lnSpc>
              <a:spcBef>
                <a:spcPts val="1200"/>
              </a:spcBef>
              <a:spcAft>
                <a:spcPts val="1200"/>
              </a:spcAft>
              <a:buClr>
                <a:schemeClr val="dk1"/>
              </a:buClr>
              <a:buSzPts val="2400"/>
              <a:buNone/>
            </a:pPr>
            <a:r>
              <a:t/>
            </a:r>
            <a:endParaRPr b="1" sz="2400">
              <a:solidFill>
                <a:srgbClr val="000000"/>
              </a:solidFill>
            </a:endParaRPr>
          </a:p>
        </p:txBody>
      </p:sp>
      <p:sp>
        <p:nvSpPr>
          <p:cNvPr id="265" name="Google Shape;265;p32"/>
          <p:cNvSpPr txBox="1"/>
          <p:nvPr>
            <p:ph type="title"/>
          </p:nvPr>
        </p:nvSpPr>
        <p:spPr>
          <a:xfrm>
            <a:off x="445275" y="189250"/>
            <a:ext cx="90819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800"/>
              <a:buFont typeface="Calibri"/>
              <a:buNone/>
            </a:pPr>
            <a:r>
              <a:rPr b="1" lang="es"/>
              <a:t>Ingredients for building an Object Detector</a:t>
            </a:r>
            <a:endParaRPr b="1"/>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5"/>
          <p:cNvSpPr txBox="1"/>
          <p:nvPr>
            <p:ph idx="1" type="body"/>
          </p:nvPr>
        </p:nvSpPr>
        <p:spPr>
          <a:xfrm>
            <a:off x="0" y="1064500"/>
            <a:ext cx="9081900" cy="3437700"/>
          </a:xfrm>
          <a:prstGeom prst="rect">
            <a:avLst/>
          </a:prstGeom>
          <a:noFill/>
          <a:ln>
            <a:noFill/>
          </a:ln>
        </p:spPr>
        <p:txBody>
          <a:bodyPr anchorCtr="0" anchor="t" bIns="34275" lIns="68575" spcFirstLastPara="1" rIns="68575" wrap="square" tIns="34275">
            <a:noAutofit/>
          </a:bodyPr>
          <a:lstStyle/>
          <a:p>
            <a:pPr indent="-25400" lvl="0" marL="520700" rtl="0" algn="l">
              <a:spcBef>
                <a:spcPts val="400"/>
              </a:spcBef>
              <a:spcAft>
                <a:spcPts val="0"/>
              </a:spcAft>
              <a:buClr>
                <a:schemeClr val="dk1"/>
              </a:buClr>
              <a:buSzPts val="1100"/>
              <a:buFont typeface="Arial"/>
              <a:buNone/>
            </a:pPr>
            <a:r>
              <a:rPr b="1" lang="es" sz="2400">
                <a:solidFill>
                  <a:srgbClr val="000000"/>
                </a:solidFill>
              </a:rPr>
              <a:t>13:00 - 13:20: </a:t>
            </a:r>
            <a:r>
              <a:rPr lang="es" sz="2400">
                <a:solidFill>
                  <a:srgbClr val="000000"/>
                </a:solidFill>
              </a:rPr>
              <a:t>Computer Vision Recap</a:t>
            </a:r>
            <a:endParaRPr sz="2400">
              <a:solidFill>
                <a:srgbClr val="000000"/>
              </a:solidFill>
            </a:endParaRPr>
          </a:p>
          <a:p>
            <a:pPr indent="-25400" lvl="0" marL="520700" rtl="0" algn="l">
              <a:spcBef>
                <a:spcPts val="1200"/>
              </a:spcBef>
              <a:spcAft>
                <a:spcPts val="0"/>
              </a:spcAft>
              <a:buClr>
                <a:schemeClr val="dk1"/>
              </a:buClr>
              <a:buSzPts val="1100"/>
              <a:buFont typeface="Arial"/>
              <a:buNone/>
            </a:pPr>
            <a:r>
              <a:rPr b="1" lang="es" sz="2400">
                <a:solidFill>
                  <a:srgbClr val="000000"/>
                </a:solidFill>
              </a:rPr>
              <a:t>13:20 - 13:40: </a:t>
            </a:r>
            <a:r>
              <a:rPr lang="es" sz="2400">
                <a:solidFill>
                  <a:srgbClr val="000000"/>
                </a:solidFill>
              </a:rPr>
              <a:t>Object Detection</a:t>
            </a:r>
            <a:endParaRPr sz="2400">
              <a:solidFill>
                <a:srgbClr val="000000"/>
              </a:solidFill>
            </a:endParaRPr>
          </a:p>
          <a:p>
            <a:pPr indent="-25400" lvl="0" marL="520700" rtl="0" algn="l">
              <a:spcBef>
                <a:spcPts val="1200"/>
              </a:spcBef>
              <a:spcAft>
                <a:spcPts val="0"/>
              </a:spcAft>
              <a:buClr>
                <a:schemeClr val="dk1"/>
              </a:buClr>
              <a:buSzPts val="1100"/>
              <a:buFont typeface="Arial"/>
              <a:buNone/>
            </a:pPr>
            <a:r>
              <a:rPr b="1" lang="es" sz="2400">
                <a:solidFill>
                  <a:srgbClr val="000000"/>
                </a:solidFill>
              </a:rPr>
              <a:t>13:40 - 13:50: </a:t>
            </a:r>
            <a:r>
              <a:rPr lang="es" sz="2400">
                <a:solidFill>
                  <a:srgbClr val="000000"/>
                </a:solidFill>
              </a:rPr>
              <a:t>Working with YOLO</a:t>
            </a:r>
            <a:endParaRPr sz="2400">
              <a:solidFill>
                <a:srgbClr val="000000"/>
              </a:solidFill>
            </a:endParaRPr>
          </a:p>
          <a:p>
            <a:pPr indent="-25400" lvl="0" marL="520700" rtl="0" algn="l">
              <a:spcBef>
                <a:spcPts val="1200"/>
              </a:spcBef>
              <a:spcAft>
                <a:spcPts val="0"/>
              </a:spcAft>
              <a:buClr>
                <a:schemeClr val="dk1"/>
              </a:buClr>
              <a:buSzPts val="1100"/>
              <a:buFont typeface="Arial"/>
              <a:buNone/>
            </a:pPr>
            <a:r>
              <a:rPr b="1" lang="es" sz="2400">
                <a:solidFill>
                  <a:schemeClr val="dk1"/>
                </a:solidFill>
              </a:rPr>
              <a:t>13:50 - 14:10: </a:t>
            </a:r>
            <a:r>
              <a:rPr lang="es" sz="2400">
                <a:solidFill>
                  <a:schemeClr val="dk1"/>
                </a:solidFill>
              </a:rPr>
              <a:t>Training YOLO on a Custom Dataset</a:t>
            </a:r>
            <a:endParaRPr sz="2400">
              <a:solidFill>
                <a:srgbClr val="000000"/>
              </a:solidFill>
            </a:endParaRPr>
          </a:p>
          <a:p>
            <a:pPr indent="-25400" lvl="0" marL="520700" rtl="0" algn="l">
              <a:spcBef>
                <a:spcPts val="1200"/>
              </a:spcBef>
              <a:spcAft>
                <a:spcPts val="0"/>
              </a:spcAft>
              <a:buClr>
                <a:schemeClr val="dk1"/>
              </a:buClr>
              <a:buSzPts val="1100"/>
              <a:buFont typeface="Arial"/>
              <a:buNone/>
            </a:pPr>
            <a:r>
              <a:rPr b="1" lang="es" sz="2400">
                <a:solidFill>
                  <a:srgbClr val="000000"/>
                </a:solidFill>
              </a:rPr>
              <a:t>14:10 - 14:20: </a:t>
            </a:r>
            <a:r>
              <a:rPr lang="es" sz="2400">
                <a:solidFill>
                  <a:srgbClr val="000000"/>
                </a:solidFill>
              </a:rPr>
              <a:t>Break</a:t>
            </a:r>
            <a:endParaRPr sz="2400">
              <a:solidFill>
                <a:srgbClr val="000000"/>
              </a:solidFill>
            </a:endParaRPr>
          </a:p>
          <a:p>
            <a:pPr indent="-25400" lvl="0" marL="520700" rtl="0" algn="l">
              <a:spcBef>
                <a:spcPts val="1200"/>
              </a:spcBef>
              <a:spcAft>
                <a:spcPts val="0"/>
              </a:spcAft>
              <a:buClr>
                <a:schemeClr val="dk1"/>
              </a:buClr>
              <a:buSzPts val="1100"/>
              <a:buFont typeface="Arial"/>
              <a:buNone/>
            </a:pPr>
            <a:r>
              <a:rPr b="1" lang="es" sz="2400">
                <a:solidFill>
                  <a:srgbClr val="000000"/>
                </a:solidFill>
              </a:rPr>
              <a:t>14:20 - 14:50: </a:t>
            </a:r>
            <a:r>
              <a:rPr lang="es" sz="2400">
                <a:solidFill>
                  <a:srgbClr val="000000"/>
                </a:solidFill>
              </a:rPr>
              <a:t>Implementing an Object Detector from scratch</a:t>
            </a:r>
            <a:endParaRPr sz="2400">
              <a:solidFill>
                <a:srgbClr val="000000"/>
              </a:solidFill>
            </a:endParaRPr>
          </a:p>
          <a:p>
            <a:pPr indent="-25400" lvl="0" marL="520700" rtl="0" algn="l">
              <a:spcBef>
                <a:spcPts val="1200"/>
              </a:spcBef>
              <a:spcAft>
                <a:spcPts val="0"/>
              </a:spcAft>
              <a:buClr>
                <a:schemeClr val="dk1"/>
              </a:buClr>
              <a:buSzPts val="1100"/>
              <a:buFont typeface="Arial"/>
              <a:buNone/>
            </a:pPr>
            <a:r>
              <a:rPr b="1" lang="es" sz="2400">
                <a:solidFill>
                  <a:srgbClr val="000000"/>
                </a:solidFill>
              </a:rPr>
              <a:t>14:50 - 15:00: </a:t>
            </a:r>
            <a:r>
              <a:rPr lang="es" sz="2400">
                <a:solidFill>
                  <a:srgbClr val="000000"/>
                </a:solidFill>
              </a:rPr>
              <a:t>Questions</a:t>
            </a:r>
            <a:endParaRPr sz="2400">
              <a:solidFill>
                <a:srgbClr val="000000"/>
              </a:solidFill>
            </a:endParaRPr>
          </a:p>
          <a:p>
            <a:pPr indent="-25400" lvl="1" marL="520700" rtl="0" algn="l">
              <a:lnSpc>
                <a:spcPct val="90000"/>
              </a:lnSpc>
              <a:spcBef>
                <a:spcPts val="1200"/>
              </a:spcBef>
              <a:spcAft>
                <a:spcPts val="1200"/>
              </a:spcAft>
              <a:buClr>
                <a:schemeClr val="dk1"/>
              </a:buClr>
              <a:buSzPts val="2400"/>
              <a:buNone/>
            </a:pPr>
            <a:r>
              <a:t/>
            </a:r>
            <a:endParaRPr b="1" sz="2400">
              <a:solidFill>
                <a:srgbClr val="000000"/>
              </a:solidFill>
            </a:endParaRPr>
          </a:p>
        </p:txBody>
      </p:sp>
      <p:sp>
        <p:nvSpPr>
          <p:cNvPr id="68" name="Google Shape;68;p15"/>
          <p:cNvSpPr txBox="1"/>
          <p:nvPr>
            <p:ph type="title"/>
          </p:nvPr>
        </p:nvSpPr>
        <p:spPr>
          <a:xfrm>
            <a:off x="445275" y="189250"/>
            <a:ext cx="90819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800"/>
              <a:buFont typeface="Calibri"/>
              <a:buNone/>
            </a:pPr>
            <a:r>
              <a:rPr b="1" lang="es"/>
              <a:t>Agenda</a:t>
            </a:r>
            <a:endParaRPr b="1"/>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3"/>
          <p:cNvSpPr txBox="1"/>
          <p:nvPr/>
        </p:nvSpPr>
        <p:spPr>
          <a:xfrm>
            <a:off x="58800" y="1086550"/>
            <a:ext cx="8594700" cy="40635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Clr>
                <a:schemeClr val="dk1"/>
              </a:buClr>
              <a:buSzPts val="2100"/>
              <a:buChar char="●"/>
            </a:pPr>
            <a:r>
              <a:rPr lang="es" sz="2100">
                <a:solidFill>
                  <a:schemeClr val="dk1"/>
                </a:solidFill>
              </a:rPr>
              <a:t>Transfer learning is a </a:t>
            </a:r>
            <a:r>
              <a:rPr b="1" lang="es" sz="2100">
                <a:solidFill>
                  <a:schemeClr val="dk1"/>
                </a:solidFill>
              </a:rPr>
              <a:t>technique</a:t>
            </a:r>
            <a:r>
              <a:rPr lang="es" sz="2100">
                <a:solidFill>
                  <a:schemeClr val="dk1"/>
                </a:solidFill>
              </a:rPr>
              <a:t> in the field of deep learning that involves taking a </a:t>
            </a:r>
            <a:r>
              <a:rPr b="1" lang="es" sz="2100">
                <a:solidFill>
                  <a:schemeClr val="dk1"/>
                </a:solidFill>
              </a:rPr>
              <a:t>pre-trained neural network</a:t>
            </a:r>
            <a:r>
              <a:rPr lang="es" sz="2100">
                <a:solidFill>
                  <a:schemeClr val="dk1"/>
                </a:solidFill>
              </a:rPr>
              <a:t> and </a:t>
            </a:r>
            <a:r>
              <a:rPr b="1" lang="es" sz="2100">
                <a:solidFill>
                  <a:schemeClr val="dk1"/>
                </a:solidFill>
              </a:rPr>
              <a:t>adapting</a:t>
            </a:r>
            <a:r>
              <a:rPr lang="es" sz="2100">
                <a:solidFill>
                  <a:schemeClr val="dk1"/>
                </a:solidFill>
              </a:rPr>
              <a:t> it to a new, but similar, problem.</a:t>
            </a:r>
            <a:r>
              <a:rPr lang="es" sz="2100">
                <a:solidFill>
                  <a:schemeClr val="dk1"/>
                </a:solidFill>
              </a:rPr>
              <a:t>Essentially, it l</a:t>
            </a:r>
            <a:r>
              <a:rPr b="1" lang="es" sz="2100">
                <a:solidFill>
                  <a:schemeClr val="dk1"/>
                </a:solidFill>
              </a:rPr>
              <a:t>everages the knowledge</a:t>
            </a:r>
            <a:r>
              <a:rPr lang="es" sz="2100">
                <a:solidFill>
                  <a:schemeClr val="dk1"/>
                </a:solidFill>
              </a:rPr>
              <a:t> a model has learned from one task to improve learning in another task.</a:t>
            </a:r>
            <a:r>
              <a:rPr lang="es" sz="2100">
                <a:solidFill>
                  <a:schemeClr val="dk1"/>
                </a:solidFill>
              </a:rPr>
              <a:t> </a:t>
            </a:r>
            <a:endParaRPr sz="2100">
              <a:solidFill>
                <a:schemeClr val="dk1"/>
              </a:solidFill>
            </a:endParaRPr>
          </a:p>
          <a:p>
            <a:pPr indent="0" lvl="0" marL="0" rtl="0" algn="l">
              <a:spcBef>
                <a:spcPts val="0"/>
              </a:spcBef>
              <a:spcAft>
                <a:spcPts val="0"/>
              </a:spcAft>
              <a:buNone/>
            </a:pPr>
            <a:r>
              <a:t/>
            </a:r>
            <a:endParaRPr sz="2100">
              <a:solidFill>
                <a:schemeClr val="dk1"/>
              </a:solidFill>
            </a:endParaRPr>
          </a:p>
          <a:p>
            <a:pPr indent="0" lvl="0" marL="0" rtl="0" algn="l">
              <a:spcBef>
                <a:spcPts val="0"/>
              </a:spcBef>
              <a:spcAft>
                <a:spcPts val="0"/>
              </a:spcAft>
              <a:buNone/>
            </a:pPr>
            <a:r>
              <a:t/>
            </a:r>
            <a:endParaRPr sz="2100">
              <a:solidFill>
                <a:schemeClr val="dk1"/>
              </a:solidFill>
            </a:endParaRPr>
          </a:p>
          <a:p>
            <a:pPr indent="0" lvl="0" marL="0" rtl="0" algn="l">
              <a:spcBef>
                <a:spcPts val="0"/>
              </a:spcBef>
              <a:spcAft>
                <a:spcPts val="0"/>
              </a:spcAft>
              <a:buNone/>
            </a:pPr>
            <a:r>
              <a:t/>
            </a:r>
            <a:endParaRPr sz="2100">
              <a:solidFill>
                <a:schemeClr val="dk1"/>
              </a:solidFill>
            </a:endParaRPr>
          </a:p>
          <a:p>
            <a:pPr indent="0" lvl="0" marL="914400" rtl="0" algn="l">
              <a:spcBef>
                <a:spcPts val="0"/>
              </a:spcBef>
              <a:spcAft>
                <a:spcPts val="0"/>
              </a:spcAft>
              <a:buNone/>
            </a:pPr>
            <a:r>
              <a:t/>
            </a:r>
            <a:endParaRPr sz="2100">
              <a:solidFill>
                <a:schemeClr val="dk1"/>
              </a:solidFill>
            </a:endParaRPr>
          </a:p>
          <a:p>
            <a:pPr indent="-361950" lvl="0" marL="457200" rtl="0" algn="l">
              <a:spcBef>
                <a:spcPts val="0"/>
              </a:spcBef>
              <a:spcAft>
                <a:spcPts val="0"/>
              </a:spcAft>
              <a:buClr>
                <a:schemeClr val="dk1"/>
              </a:buClr>
              <a:buSzPts val="2100"/>
              <a:buChar char="●"/>
            </a:pPr>
            <a:r>
              <a:rPr lang="es" sz="2100">
                <a:solidFill>
                  <a:schemeClr val="dk1"/>
                </a:solidFill>
              </a:rPr>
              <a:t>This approach is particularly beneficial when you have a </a:t>
            </a:r>
            <a:r>
              <a:rPr b="1" lang="es" sz="2100">
                <a:solidFill>
                  <a:schemeClr val="dk1"/>
                </a:solidFill>
              </a:rPr>
              <a:t>limited amount of data</a:t>
            </a:r>
            <a:r>
              <a:rPr lang="es" sz="2100">
                <a:solidFill>
                  <a:schemeClr val="dk1"/>
                </a:solidFill>
              </a:rPr>
              <a:t> for the new task or when training a large model from scratch is computationally expensive.</a:t>
            </a:r>
            <a:endParaRPr sz="2100">
              <a:solidFill>
                <a:schemeClr val="dk1"/>
              </a:solidFill>
            </a:endParaRPr>
          </a:p>
        </p:txBody>
      </p:sp>
      <p:sp>
        <p:nvSpPr>
          <p:cNvPr id="271" name="Google Shape;271;p33"/>
          <p:cNvSpPr txBox="1"/>
          <p:nvPr>
            <p:ph idx="4294967295" type="title"/>
          </p:nvPr>
        </p:nvSpPr>
        <p:spPr>
          <a:xfrm>
            <a:off x="505175" y="9235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Transfer Learning: Concept</a:t>
            </a:r>
            <a:endParaRPr b="1"/>
          </a:p>
        </p:txBody>
      </p:sp>
      <p:pic>
        <p:nvPicPr>
          <p:cNvPr descr="Getting started with PyTorch. Deep Learning and Artificial… | by Navaneeth  Dinesh | Medium" id="272" name="Google Shape;272;p33"/>
          <p:cNvPicPr preferRelativeResize="0"/>
          <p:nvPr/>
        </p:nvPicPr>
        <p:blipFill>
          <a:blip r:embed="rId3">
            <a:alphaModFix/>
          </a:blip>
          <a:stretch>
            <a:fillRect/>
          </a:stretch>
        </p:blipFill>
        <p:spPr>
          <a:xfrm>
            <a:off x="468575" y="3084475"/>
            <a:ext cx="1117775" cy="725850"/>
          </a:xfrm>
          <a:prstGeom prst="rect">
            <a:avLst/>
          </a:prstGeom>
          <a:noFill/>
          <a:ln>
            <a:noFill/>
          </a:ln>
        </p:spPr>
      </p:pic>
      <p:pic>
        <p:nvPicPr>
          <p:cNvPr id="273" name="Google Shape;273;p33"/>
          <p:cNvPicPr preferRelativeResize="0"/>
          <p:nvPr/>
        </p:nvPicPr>
        <p:blipFill>
          <a:blip r:embed="rId4">
            <a:alphaModFix/>
          </a:blip>
          <a:stretch>
            <a:fillRect/>
          </a:stretch>
        </p:blipFill>
        <p:spPr>
          <a:xfrm>
            <a:off x="2193450" y="2968826"/>
            <a:ext cx="1065546" cy="887975"/>
          </a:xfrm>
          <a:prstGeom prst="rect">
            <a:avLst/>
          </a:prstGeom>
          <a:noFill/>
          <a:ln>
            <a:noFill/>
          </a:ln>
        </p:spPr>
      </p:pic>
      <p:sp>
        <p:nvSpPr>
          <p:cNvPr id="274" name="Google Shape;274;p33"/>
          <p:cNvSpPr/>
          <p:nvPr/>
        </p:nvSpPr>
        <p:spPr>
          <a:xfrm>
            <a:off x="1644525" y="3261425"/>
            <a:ext cx="447600" cy="177900"/>
          </a:xfrm>
          <a:prstGeom prst="rightArrow">
            <a:avLst>
              <a:gd fmla="val 50000" name="adj1"/>
              <a:gd fmla="val 50000" name="adj2"/>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75" name="Google Shape;275;p33"/>
          <p:cNvPicPr preferRelativeResize="0"/>
          <p:nvPr/>
        </p:nvPicPr>
        <p:blipFill>
          <a:blip r:embed="rId5">
            <a:alphaModFix/>
          </a:blip>
          <a:stretch>
            <a:fillRect/>
          </a:stretch>
        </p:blipFill>
        <p:spPr>
          <a:xfrm>
            <a:off x="7435825" y="2840873"/>
            <a:ext cx="1117775" cy="1117775"/>
          </a:xfrm>
          <a:prstGeom prst="rect">
            <a:avLst/>
          </a:prstGeom>
          <a:noFill/>
          <a:ln>
            <a:noFill/>
          </a:ln>
        </p:spPr>
      </p:pic>
      <p:pic>
        <p:nvPicPr>
          <p:cNvPr id="276" name="Google Shape;276;p33"/>
          <p:cNvPicPr preferRelativeResize="0"/>
          <p:nvPr/>
        </p:nvPicPr>
        <p:blipFill>
          <a:blip r:embed="rId6">
            <a:alphaModFix/>
          </a:blip>
          <a:stretch>
            <a:fillRect/>
          </a:stretch>
        </p:blipFill>
        <p:spPr>
          <a:xfrm>
            <a:off x="5872275" y="2853925"/>
            <a:ext cx="1091676" cy="1091676"/>
          </a:xfrm>
          <a:prstGeom prst="rect">
            <a:avLst/>
          </a:prstGeom>
          <a:noFill/>
          <a:ln>
            <a:noFill/>
          </a:ln>
        </p:spPr>
      </p:pic>
      <p:pic>
        <p:nvPicPr>
          <p:cNvPr id="277" name="Google Shape;277;p33"/>
          <p:cNvPicPr preferRelativeResize="0"/>
          <p:nvPr/>
        </p:nvPicPr>
        <p:blipFill>
          <a:blip r:embed="rId7">
            <a:alphaModFix/>
          </a:blip>
          <a:stretch>
            <a:fillRect/>
          </a:stretch>
        </p:blipFill>
        <p:spPr>
          <a:xfrm>
            <a:off x="4399500" y="2866988"/>
            <a:ext cx="1065549" cy="1065549"/>
          </a:xfrm>
          <a:prstGeom prst="rect">
            <a:avLst/>
          </a:prstGeom>
          <a:noFill/>
          <a:ln>
            <a:noFill/>
          </a:ln>
        </p:spPr>
      </p:pic>
      <p:sp>
        <p:nvSpPr>
          <p:cNvPr id="278" name="Google Shape;278;p33"/>
          <p:cNvSpPr/>
          <p:nvPr/>
        </p:nvSpPr>
        <p:spPr>
          <a:xfrm>
            <a:off x="5266550" y="3235900"/>
            <a:ext cx="345900" cy="177900"/>
          </a:xfrm>
          <a:prstGeom prst="rightArrow">
            <a:avLst>
              <a:gd fmla="val 50000" name="adj1"/>
              <a:gd fmla="val 50000" name="adj2"/>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9" name="Google Shape;279;p33"/>
          <p:cNvSpPr/>
          <p:nvPr/>
        </p:nvSpPr>
        <p:spPr>
          <a:xfrm>
            <a:off x="7046525" y="3235900"/>
            <a:ext cx="345900" cy="177900"/>
          </a:xfrm>
          <a:prstGeom prst="rightArrow">
            <a:avLst>
              <a:gd fmla="val 50000" name="adj1"/>
              <a:gd fmla="val 50000" name="adj2"/>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34"/>
          <p:cNvSpPr txBox="1"/>
          <p:nvPr/>
        </p:nvSpPr>
        <p:spPr>
          <a:xfrm>
            <a:off x="58800" y="1086550"/>
            <a:ext cx="8594700" cy="418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2000">
                <a:solidFill>
                  <a:schemeClr val="dk1"/>
                </a:solidFill>
              </a:rPr>
              <a:t>Pre-Trained Model</a:t>
            </a:r>
            <a:r>
              <a:rPr lang="es" sz="2000">
                <a:solidFill>
                  <a:schemeClr val="dk1"/>
                </a:solidFill>
              </a:rPr>
              <a:t>: Transfer learning typically begins with a model that has been pre-trained on a large dataset. </a:t>
            </a:r>
            <a:r>
              <a:rPr lang="es" sz="2000">
                <a:solidFill>
                  <a:schemeClr val="dk1"/>
                </a:solidFill>
              </a:rPr>
              <a:t>The pre-trained model has already learned to identify certain features (like edges, textures, etc., in the case of images). These learned features can be relevant to new but similar problems. </a:t>
            </a:r>
            <a:r>
              <a:rPr b="1" lang="es" sz="2000">
                <a:solidFill>
                  <a:schemeClr val="dk1"/>
                </a:solidFill>
              </a:rPr>
              <a:t>Strategies</a:t>
            </a:r>
            <a:r>
              <a:rPr lang="es" sz="2000">
                <a:solidFill>
                  <a:schemeClr val="dk1"/>
                </a:solidFill>
              </a:rPr>
              <a:t>:</a:t>
            </a:r>
            <a:endParaRPr sz="2000">
              <a:solidFill>
                <a:schemeClr val="dk1"/>
              </a:solidFill>
            </a:endParaRPr>
          </a:p>
          <a:p>
            <a:pPr indent="0" lvl="0" marL="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Char char="●"/>
            </a:pPr>
            <a:r>
              <a:rPr b="1" lang="es" sz="2000">
                <a:solidFill>
                  <a:schemeClr val="dk1"/>
                </a:solidFill>
              </a:rPr>
              <a:t>Feature Extractor:</a:t>
            </a:r>
            <a:r>
              <a:rPr lang="es" sz="2000">
                <a:solidFill>
                  <a:schemeClr val="dk1"/>
                </a:solidFill>
              </a:rPr>
              <a:t> Use the pre-trained model as a feature extractor. The final layers of the model are replaced with new ones tailored to the new task, and only these new layers are trained.</a:t>
            </a:r>
            <a:endParaRPr sz="2000">
              <a:solidFill>
                <a:schemeClr val="dk1"/>
              </a:solidFill>
            </a:endParaRPr>
          </a:p>
          <a:p>
            <a:pPr indent="-355600" lvl="0" marL="457200" rtl="0" algn="l">
              <a:spcBef>
                <a:spcPts val="0"/>
              </a:spcBef>
              <a:spcAft>
                <a:spcPts val="0"/>
              </a:spcAft>
              <a:buClr>
                <a:schemeClr val="dk1"/>
              </a:buClr>
              <a:buSzPts val="2000"/>
              <a:buChar char="●"/>
            </a:pPr>
            <a:r>
              <a:rPr b="1" lang="es" sz="2000">
                <a:solidFill>
                  <a:schemeClr val="dk1"/>
                </a:solidFill>
              </a:rPr>
              <a:t>Fine-Tuning Pre-Trained Layers:</a:t>
            </a:r>
            <a:r>
              <a:rPr lang="es" sz="2000">
                <a:solidFill>
                  <a:schemeClr val="dk1"/>
                </a:solidFill>
              </a:rPr>
              <a:t> After replacing the final layers, you can continue training (fine-tuning) some or all of the pre-trained layers along with the new layers to slightly adjust its learned features.</a:t>
            </a:r>
            <a:endParaRPr sz="2000">
              <a:solidFill>
                <a:schemeClr val="dk1"/>
              </a:solidFill>
            </a:endParaRPr>
          </a:p>
          <a:p>
            <a:pPr indent="0" lvl="0" marL="0" rtl="0" algn="l">
              <a:spcBef>
                <a:spcPts val="0"/>
              </a:spcBef>
              <a:spcAft>
                <a:spcPts val="0"/>
              </a:spcAft>
              <a:buNone/>
            </a:pPr>
            <a:r>
              <a:t/>
            </a:r>
            <a:endParaRPr sz="2000">
              <a:solidFill>
                <a:schemeClr val="dk1"/>
              </a:solidFill>
            </a:endParaRPr>
          </a:p>
        </p:txBody>
      </p:sp>
      <p:sp>
        <p:nvSpPr>
          <p:cNvPr id="285" name="Google Shape;285;p34"/>
          <p:cNvSpPr txBox="1"/>
          <p:nvPr>
            <p:ph idx="4294967295" type="title"/>
          </p:nvPr>
        </p:nvSpPr>
        <p:spPr>
          <a:xfrm>
            <a:off x="505175" y="6000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Transfer Learning: How it works</a:t>
            </a:r>
            <a:endParaRPr b="1"/>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35"/>
          <p:cNvSpPr/>
          <p:nvPr/>
        </p:nvSpPr>
        <p:spPr>
          <a:xfrm>
            <a:off x="5372275" y="2147250"/>
            <a:ext cx="1489800" cy="1361400"/>
          </a:xfrm>
          <a:prstGeom prst="rect">
            <a:avLst/>
          </a:prstGeom>
          <a:solidFill>
            <a:schemeClr val="lt1"/>
          </a:solid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1" name="Google Shape;291;p35"/>
          <p:cNvSpPr/>
          <p:nvPr/>
        </p:nvSpPr>
        <p:spPr>
          <a:xfrm>
            <a:off x="3303975" y="899850"/>
            <a:ext cx="1696200" cy="2680200"/>
          </a:xfrm>
          <a:prstGeom prst="rect">
            <a:avLst/>
          </a:prstGeom>
          <a:solidFill>
            <a:schemeClr val="lt1"/>
          </a:solid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2" name="Google Shape;292;p35"/>
          <p:cNvSpPr/>
          <p:nvPr/>
        </p:nvSpPr>
        <p:spPr>
          <a:xfrm rot="-2179">
            <a:off x="4905675" y="2533721"/>
            <a:ext cx="473400" cy="252900"/>
          </a:xfrm>
          <a:prstGeom prst="righ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3" name="Google Shape;293;p35"/>
          <p:cNvSpPr/>
          <p:nvPr/>
        </p:nvSpPr>
        <p:spPr>
          <a:xfrm rot="-2179">
            <a:off x="2977800" y="2533721"/>
            <a:ext cx="473400" cy="252900"/>
          </a:xfrm>
          <a:prstGeom prst="righ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4" name="Google Shape;294;p35"/>
          <p:cNvSpPr/>
          <p:nvPr/>
        </p:nvSpPr>
        <p:spPr>
          <a:xfrm rot="-2179">
            <a:off x="7081775" y="2533721"/>
            <a:ext cx="473400" cy="252900"/>
          </a:xfrm>
          <a:prstGeom prst="righ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5" name="Google Shape;295;p35"/>
          <p:cNvSpPr txBox="1"/>
          <p:nvPr/>
        </p:nvSpPr>
        <p:spPr>
          <a:xfrm>
            <a:off x="7804325" y="2448000"/>
            <a:ext cx="783600" cy="2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Cat</a:t>
            </a:r>
            <a:endParaRPr/>
          </a:p>
        </p:txBody>
      </p:sp>
      <p:sp>
        <p:nvSpPr>
          <p:cNvPr id="296" name="Google Shape;296;p35"/>
          <p:cNvSpPr txBox="1"/>
          <p:nvPr>
            <p:ph type="title"/>
          </p:nvPr>
        </p:nvSpPr>
        <p:spPr>
          <a:xfrm>
            <a:off x="352775" y="8250"/>
            <a:ext cx="8371500" cy="99420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3300"/>
              <a:buFont typeface="Calibri"/>
              <a:buNone/>
            </a:pPr>
            <a:r>
              <a:rPr b="1" lang="es"/>
              <a:t>Transfer Learning: How it works with CNNs</a:t>
            </a:r>
            <a:endParaRPr b="1"/>
          </a:p>
        </p:txBody>
      </p:sp>
      <p:sp>
        <p:nvSpPr>
          <p:cNvPr id="297" name="Google Shape;297;p35"/>
          <p:cNvSpPr/>
          <p:nvPr/>
        </p:nvSpPr>
        <p:spPr>
          <a:xfrm>
            <a:off x="3502625" y="1043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298" name="Google Shape;298;p35"/>
          <p:cNvSpPr/>
          <p:nvPr/>
        </p:nvSpPr>
        <p:spPr>
          <a:xfrm>
            <a:off x="3938225" y="1043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299" name="Google Shape;299;p35"/>
          <p:cNvSpPr/>
          <p:nvPr/>
        </p:nvSpPr>
        <p:spPr>
          <a:xfrm>
            <a:off x="4373825" y="1043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00" name="Google Shape;300;p35"/>
          <p:cNvSpPr/>
          <p:nvPr/>
        </p:nvSpPr>
        <p:spPr>
          <a:xfrm>
            <a:off x="3502625" y="13966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01" name="Google Shape;301;p35"/>
          <p:cNvSpPr/>
          <p:nvPr/>
        </p:nvSpPr>
        <p:spPr>
          <a:xfrm>
            <a:off x="3938225" y="13966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8</a:t>
            </a:r>
            <a:endParaRPr/>
          </a:p>
        </p:txBody>
      </p:sp>
      <p:sp>
        <p:nvSpPr>
          <p:cNvPr id="302" name="Google Shape;302;p35"/>
          <p:cNvSpPr/>
          <p:nvPr/>
        </p:nvSpPr>
        <p:spPr>
          <a:xfrm>
            <a:off x="4373825" y="13966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03" name="Google Shape;303;p35"/>
          <p:cNvSpPr/>
          <p:nvPr/>
        </p:nvSpPr>
        <p:spPr>
          <a:xfrm>
            <a:off x="3502625" y="17403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04" name="Google Shape;304;p35"/>
          <p:cNvSpPr/>
          <p:nvPr/>
        </p:nvSpPr>
        <p:spPr>
          <a:xfrm>
            <a:off x="3938225" y="17403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05" name="Google Shape;305;p35"/>
          <p:cNvSpPr/>
          <p:nvPr/>
        </p:nvSpPr>
        <p:spPr>
          <a:xfrm>
            <a:off x="4373825" y="17403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06" name="Google Shape;306;p35"/>
          <p:cNvSpPr/>
          <p:nvPr/>
        </p:nvSpPr>
        <p:spPr>
          <a:xfrm>
            <a:off x="3502625" y="23409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07" name="Google Shape;307;p35"/>
          <p:cNvSpPr/>
          <p:nvPr/>
        </p:nvSpPr>
        <p:spPr>
          <a:xfrm>
            <a:off x="3938225" y="23409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08" name="Google Shape;308;p35"/>
          <p:cNvSpPr/>
          <p:nvPr/>
        </p:nvSpPr>
        <p:spPr>
          <a:xfrm>
            <a:off x="4373825" y="23409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09" name="Google Shape;309;p35"/>
          <p:cNvSpPr/>
          <p:nvPr/>
        </p:nvSpPr>
        <p:spPr>
          <a:xfrm>
            <a:off x="3502625" y="2694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10" name="Google Shape;310;p35"/>
          <p:cNvSpPr/>
          <p:nvPr/>
        </p:nvSpPr>
        <p:spPr>
          <a:xfrm>
            <a:off x="3938225" y="2694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4</a:t>
            </a:r>
            <a:endParaRPr/>
          </a:p>
        </p:txBody>
      </p:sp>
      <p:sp>
        <p:nvSpPr>
          <p:cNvPr id="311" name="Google Shape;311;p35"/>
          <p:cNvSpPr/>
          <p:nvPr/>
        </p:nvSpPr>
        <p:spPr>
          <a:xfrm>
            <a:off x="4373825" y="2694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12" name="Google Shape;312;p35"/>
          <p:cNvSpPr/>
          <p:nvPr/>
        </p:nvSpPr>
        <p:spPr>
          <a:xfrm>
            <a:off x="3502625" y="30379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13" name="Google Shape;313;p35"/>
          <p:cNvSpPr/>
          <p:nvPr/>
        </p:nvSpPr>
        <p:spPr>
          <a:xfrm>
            <a:off x="3938225" y="30379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14" name="Google Shape;314;p35"/>
          <p:cNvSpPr/>
          <p:nvPr/>
        </p:nvSpPr>
        <p:spPr>
          <a:xfrm>
            <a:off x="4373825" y="30379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15" name="Google Shape;315;p35"/>
          <p:cNvSpPr/>
          <p:nvPr/>
        </p:nvSpPr>
        <p:spPr>
          <a:xfrm>
            <a:off x="3502625" y="35799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316" name="Google Shape;316;p35"/>
          <p:cNvSpPr/>
          <p:nvPr/>
        </p:nvSpPr>
        <p:spPr>
          <a:xfrm>
            <a:off x="3938225" y="35799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17" name="Google Shape;317;p35"/>
          <p:cNvSpPr/>
          <p:nvPr/>
        </p:nvSpPr>
        <p:spPr>
          <a:xfrm>
            <a:off x="4373825" y="35799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318" name="Google Shape;318;p35"/>
          <p:cNvSpPr/>
          <p:nvPr/>
        </p:nvSpPr>
        <p:spPr>
          <a:xfrm>
            <a:off x="3502625" y="39333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19" name="Google Shape;319;p35"/>
          <p:cNvSpPr/>
          <p:nvPr/>
        </p:nvSpPr>
        <p:spPr>
          <a:xfrm>
            <a:off x="3938225" y="39333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2</a:t>
            </a:r>
            <a:endParaRPr/>
          </a:p>
        </p:txBody>
      </p:sp>
      <p:sp>
        <p:nvSpPr>
          <p:cNvPr id="320" name="Google Shape;320;p35"/>
          <p:cNvSpPr/>
          <p:nvPr/>
        </p:nvSpPr>
        <p:spPr>
          <a:xfrm>
            <a:off x="4373825" y="39333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2</a:t>
            </a:r>
            <a:endParaRPr/>
          </a:p>
        </p:txBody>
      </p:sp>
      <p:sp>
        <p:nvSpPr>
          <p:cNvPr id="321" name="Google Shape;321;p35"/>
          <p:cNvSpPr/>
          <p:nvPr/>
        </p:nvSpPr>
        <p:spPr>
          <a:xfrm>
            <a:off x="3502625" y="42770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22" name="Google Shape;322;p35"/>
          <p:cNvSpPr/>
          <p:nvPr/>
        </p:nvSpPr>
        <p:spPr>
          <a:xfrm>
            <a:off x="3938225" y="42770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23" name="Google Shape;323;p35"/>
          <p:cNvSpPr/>
          <p:nvPr/>
        </p:nvSpPr>
        <p:spPr>
          <a:xfrm>
            <a:off x="4373825" y="42770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3</a:t>
            </a:r>
            <a:endParaRPr/>
          </a:p>
        </p:txBody>
      </p:sp>
      <p:sp>
        <p:nvSpPr>
          <p:cNvPr id="324" name="Google Shape;324;p35"/>
          <p:cNvSpPr/>
          <p:nvPr/>
        </p:nvSpPr>
        <p:spPr>
          <a:xfrm>
            <a:off x="5435675" y="10384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25" name="Google Shape;325;p35"/>
          <p:cNvSpPr/>
          <p:nvPr/>
        </p:nvSpPr>
        <p:spPr>
          <a:xfrm>
            <a:off x="5871275" y="10384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26" name="Google Shape;326;p35"/>
          <p:cNvSpPr/>
          <p:nvPr/>
        </p:nvSpPr>
        <p:spPr>
          <a:xfrm>
            <a:off x="6306875" y="10384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27" name="Google Shape;327;p35"/>
          <p:cNvSpPr/>
          <p:nvPr/>
        </p:nvSpPr>
        <p:spPr>
          <a:xfrm>
            <a:off x="5435675" y="13918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28" name="Google Shape;328;p35"/>
          <p:cNvSpPr/>
          <p:nvPr/>
        </p:nvSpPr>
        <p:spPr>
          <a:xfrm>
            <a:off x="5871275" y="13918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3</a:t>
            </a:r>
            <a:endParaRPr/>
          </a:p>
        </p:txBody>
      </p:sp>
      <p:sp>
        <p:nvSpPr>
          <p:cNvPr id="329" name="Google Shape;329;p35"/>
          <p:cNvSpPr/>
          <p:nvPr/>
        </p:nvSpPr>
        <p:spPr>
          <a:xfrm>
            <a:off x="6306875" y="13918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30" name="Google Shape;330;p35"/>
          <p:cNvSpPr/>
          <p:nvPr/>
        </p:nvSpPr>
        <p:spPr>
          <a:xfrm>
            <a:off x="5435675" y="17355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31" name="Google Shape;331;p35"/>
          <p:cNvSpPr/>
          <p:nvPr/>
        </p:nvSpPr>
        <p:spPr>
          <a:xfrm>
            <a:off x="5871275" y="17355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32" name="Google Shape;332;p35"/>
          <p:cNvSpPr/>
          <p:nvPr/>
        </p:nvSpPr>
        <p:spPr>
          <a:xfrm>
            <a:off x="6306875" y="17355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33" name="Google Shape;333;p35"/>
          <p:cNvSpPr/>
          <p:nvPr/>
        </p:nvSpPr>
        <p:spPr>
          <a:xfrm>
            <a:off x="5435675" y="22858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34" name="Google Shape;334;p35"/>
          <p:cNvSpPr/>
          <p:nvPr/>
        </p:nvSpPr>
        <p:spPr>
          <a:xfrm>
            <a:off x="5871275" y="22858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35" name="Google Shape;335;p35"/>
          <p:cNvSpPr/>
          <p:nvPr/>
        </p:nvSpPr>
        <p:spPr>
          <a:xfrm>
            <a:off x="6306875" y="22858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36" name="Google Shape;336;p35"/>
          <p:cNvSpPr/>
          <p:nvPr/>
        </p:nvSpPr>
        <p:spPr>
          <a:xfrm>
            <a:off x="5435675" y="26392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37" name="Google Shape;337;p35"/>
          <p:cNvSpPr/>
          <p:nvPr/>
        </p:nvSpPr>
        <p:spPr>
          <a:xfrm>
            <a:off x="5871275" y="26392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2</a:t>
            </a:r>
            <a:endParaRPr/>
          </a:p>
        </p:txBody>
      </p:sp>
      <p:sp>
        <p:nvSpPr>
          <p:cNvPr id="338" name="Google Shape;338;p35"/>
          <p:cNvSpPr/>
          <p:nvPr/>
        </p:nvSpPr>
        <p:spPr>
          <a:xfrm>
            <a:off x="6306875" y="26392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39" name="Google Shape;339;p35"/>
          <p:cNvSpPr/>
          <p:nvPr/>
        </p:nvSpPr>
        <p:spPr>
          <a:xfrm>
            <a:off x="5435675" y="29829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40" name="Google Shape;340;p35"/>
          <p:cNvSpPr/>
          <p:nvPr/>
        </p:nvSpPr>
        <p:spPr>
          <a:xfrm>
            <a:off x="5871275" y="29829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41" name="Google Shape;341;p35"/>
          <p:cNvSpPr/>
          <p:nvPr/>
        </p:nvSpPr>
        <p:spPr>
          <a:xfrm>
            <a:off x="6306875" y="29829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42" name="Google Shape;342;p35"/>
          <p:cNvSpPr/>
          <p:nvPr/>
        </p:nvSpPr>
        <p:spPr>
          <a:xfrm>
            <a:off x="5435675" y="35848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343" name="Google Shape;343;p35"/>
          <p:cNvSpPr/>
          <p:nvPr/>
        </p:nvSpPr>
        <p:spPr>
          <a:xfrm>
            <a:off x="5871275" y="35848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44" name="Google Shape;344;p35"/>
          <p:cNvSpPr/>
          <p:nvPr/>
        </p:nvSpPr>
        <p:spPr>
          <a:xfrm>
            <a:off x="6306875" y="35848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45" name="Google Shape;345;p35"/>
          <p:cNvSpPr/>
          <p:nvPr/>
        </p:nvSpPr>
        <p:spPr>
          <a:xfrm>
            <a:off x="5435675" y="39382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46" name="Google Shape;346;p35"/>
          <p:cNvSpPr/>
          <p:nvPr/>
        </p:nvSpPr>
        <p:spPr>
          <a:xfrm>
            <a:off x="5871275" y="39382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5</a:t>
            </a:r>
            <a:endParaRPr/>
          </a:p>
        </p:txBody>
      </p:sp>
      <p:sp>
        <p:nvSpPr>
          <p:cNvPr id="347" name="Google Shape;347;p35"/>
          <p:cNvSpPr/>
          <p:nvPr/>
        </p:nvSpPr>
        <p:spPr>
          <a:xfrm>
            <a:off x="6306875" y="39333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48" name="Google Shape;348;p35"/>
          <p:cNvSpPr/>
          <p:nvPr/>
        </p:nvSpPr>
        <p:spPr>
          <a:xfrm>
            <a:off x="5435675" y="42819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49" name="Google Shape;349;p35"/>
          <p:cNvSpPr/>
          <p:nvPr/>
        </p:nvSpPr>
        <p:spPr>
          <a:xfrm>
            <a:off x="5871275" y="42819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50" name="Google Shape;350;p35"/>
          <p:cNvSpPr/>
          <p:nvPr/>
        </p:nvSpPr>
        <p:spPr>
          <a:xfrm>
            <a:off x="6306875" y="42818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351" name="Google Shape;351;p35"/>
          <p:cNvSpPr txBox="1"/>
          <p:nvPr/>
        </p:nvSpPr>
        <p:spPr>
          <a:xfrm>
            <a:off x="5697275" y="4751700"/>
            <a:ext cx="783600" cy="2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Layer 2</a:t>
            </a:r>
            <a:endParaRPr/>
          </a:p>
        </p:txBody>
      </p:sp>
      <p:sp>
        <p:nvSpPr>
          <p:cNvPr id="352" name="Google Shape;352;p35"/>
          <p:cNvSpPr txBox="1"/>
          <p:nvPr/>
        </p:nvSpPr>
        <p:spPr>
          <a:xfrm>
            <a:off x="3862025" y="4751700"/>
            <a:ext cx="783600" cy="2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Layer 1</a:t>
            </a:r>
            <a:endParaRPr/>
          </a:p>
        </p:txBody>
      </p:sp>
      <p:pic>
        <p:nvPicPr>
          <p:cNvPr id="353" name="Google Shape;353;p35"/>
          <p:cNvPicPr preferRelativeResize="0"/>
          <p:nvPr/>
        </p:nvPicPr>
        <p:blipFill>
          <a:blip r:embed="rId3">
            <a:alphaModFix/>
          </a:blip>
          <a:stretch>
            <a:fillRect/>
          </a:stretch>
        </p:blipFill>
        <p:spPr>
          <a:xfrm>
            <a:off x="479200" y="1377113"/>
            <a:ext cx="2389276" cy="23892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36"/>
          <p:cNvSpPr/>
          <p:nvPr/>
        </p:nvSpPr>
        <p:spPr>
          <a:xfrm>
            <a:off x="5372275" y="2147250"/>
            <a:ext cx="1489800" cy="1361400"/>
          </a:xfrm>
          <a:prstGeom prst="rect">
            <a:avLst/>
          </a:prstGeom>
          <a:solidFill>
            <a:schemeClr val="lt1"/>
          </a:solid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9" name="Google Shape;359;p36"/>
          <p:cNvSpPr/>
          <p:nvPr/>
        </p:nvSpPr>
        <p:spPr>
          <a:xfrm>
            <a:off x="3303975" y="899850"/>
            <a:ext cx="1696200" cy="2680200"/>
          </a:xfrm>
          <a:prstGeom prst="rect">
            <a:avLst/>
          </a:prstGeom>
          <a:solidFill>
            <a:schemeClr val="lt1"/>
          </a:solid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60" name="Google Shape;360;p36"/>
          <p:cNvPicPr preferRelativeResize="0"/>
          <p:nvPr/>
        </p:nvPicPr>
        <p:blipFill>
          <a:blip r:embed="rId3">
            <a:alphaModFix/>
          </a:blip>
          <a:stretch>
            <a:fillRect/>
          </a:stretch>
        </p:blipFill>
        <p:spPr>
          <a:xfrm>
            <a:off x="129950" y="1689950"/>
            <a:ext cx="2646052" cy="1763600"/>
          </a:xfrm>
          <a:prstGeom prst="rect">
            <a:avLst/>
          </a:prstGeom>
          <a:noFill/>
          <a:ln>
            <a:noFill/>
          </a:ln>
        </p:spPr>
      </p:pic>
      <p:sp>
        <p:nvSpPr>
          <p:cNvPr id="361" name="Google Shape;361;p36"/>
          <p:cNvSpPr/>
          <p:nvPr/>
        </p:nvSpPr>
        <p:spPr>
          <a:xfrm rot="-2179">
            <a:off x="4905675" y="2533721"/>
            <a:ext cx="473400" cy="252900"/>
          </a:xfrm>
          <a:prstGeom prst="righ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2" name="Google Shape;362;p36"/>
          <p:cNvSpPr/>
          <p:nvPr/>
        </p:nvSpPr>
        <p:spPr>
          <a:xfrm rot="-2179">
            <a:off x="2977800" y="2533721"/>
            <a:ext cx="473400" cy="252900"/>
          </a:xfrm>
          <a:prstGeom prst="righ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3" name="Google Shape;363;p36"/>
          <p:cNvSpPr/>
          <p:nvPr/>
        </p:nvSpPr>
        <p:spPr>
          <a:xfrm rot="-2179">
            <a:off x="7081775" y="2533721"/>
            <a:ext cx="473400" cy="252900"/>
          </a:xfrm>
          <a:prstGeom prst="righ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4" name="Google Shape;364;p36"/>
          <p:cNvSpPr txBox="1"/>
          <p:nvPr/>
        </p:nvSpPr>
        <p:spPr>
          <a:xfrm>
            <a:off x="7804325" y="2448000"/>
            <a:ext cx="783600" cy="2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Tomato</a:t>
            </a:r>
            <a:endParaRPr/>
          </a:p>
        </p:txBody>
      </p:sp>
      <p:sp>
        <p:nvSpPr>
          <p:cNvPr id="365" name="Google Shape;365;p36"/>
          <p:cNvSpPr txBox="1"/>
          <p:nvPr>
            <p:ph type="title"/>
          </p:nvPr>
        </p:nvSpPr>
        <p:spPr>
          <a:xfrm>
            <a:off x="352775" y="8250"/>
            <a:ext cx="8371500" cy="99420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3300"/>
              <a:buFont typeface="Calibri"/>
              <a:buNone/>
            </a:pPr>
            <a:r>
              <a:rPr b="1" lang="es"/>
              <a:t>Transfer Learning: How it works with CNNs</a:t>
            </a:r>
            <a:endParaRPr b="1"/>
          </a:p>
        </p:txBody>
      </p:sp>
      <p:sp>
        <p:nvSpPr>
          <p:cNvPr id="366" name="Google Shape;366;p36"/>
          <p:cNvSpPr/>
          <p:nvPr/>
        </p:nvSpPr>
        <p:spPr>
          <a:xfrm>
            <a:off x="3502625" y="1043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67" name="Google Shape;367;p36"/>
          <p:cNvSpPr/>
          <p:nvPr/>
        </p:nvSpPr>
        <p:spPr>
          <a:xfrm>
            <a:off x="3938225" y="1043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68" name="Google Shape;368;p36"/>
          <p:cNvSpPr/>
          <p:nvPr/>
        </p:nvSpPr>
        <p:spPr>
          <a:xfrm>
            <a:off x="4373825" y="1043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69" name="Google Shape;369;p36"/>
          <p:cNvSpPr/>
          <p:nvPr/>
        </p:nvSpPr>
        <p:spPr>
          <a:xfrm>
            <a:off x="3502625" y="13966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70" name="Google Shape;370;p36"/>
          <p:cNvSpPr/>
          <p:nvPr/>
        </p:nvSpPr>
        <p:spPr>
          <a:xfrm>
            <a:off x="3938225" y="13966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8</a:t>
            </a:r>
            <a:endParaRPr/>
          </a:p>
        </p:txBody>
      </p:sp>
      <p:sp>
        <p:nvSpPr>
          <p:cNvPr id="371" name="Google Shape;371;p36"/>
          <p:cNvSpPr/>
          <p:nvPr/>
        </p:nvSpPr>
        <p:spPr>
          <a:xfrm>
            <a:off x="4373825" y="13966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72" name="Google Shape;372;p36"/>
          <p:cNvSpPr/>
          <p:nvPr/>
        </p:nvSpPr>
        <p:spPr>
          <a:xfrm>
            <a:off x="3502625" y="17403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73" name="Google Shape;373;p36"/>
          <p:cNvSpPr/>
          <p:nvPr/>
        </p:nvSpPr>
        <p:spPr>
          <a:xfrm>
            <a:off x="3938225" y="17403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74" name="Google Shape;374;p36"/>
          <p:cNvSpPr/>
          <p:nvPr/>
        </p:nvSpPr>
        <p:spPr>
          <a:xfrm>
            <a:off x="4373825" y="17403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75" name="Google Shape;375;p36"/>
          <p:cNvSpPr/>
          <p:nvPr/>
        </p:nvSpPr>
        <p:spPr>
          <a:xfrm>
            <a:off x="3502625" y="23409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76" name="Google Shape;376;p36"/>
          <p:cNvSpPr/>
          <p:nvPr/>
        </p:nvSpPr>
        <p:spPr>
          <a:xfrm>
            <a:off x="3938225" y="23409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77" name="Google Shape;377;p36"/>
          <p:cNvSpPr/>
          <p:nvPr/>
        </p:nvSpPr>
        <p:spPr>
          <a:xfrm>
            <a:off x="4373825" y="23409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78" name="Google Shape;378;p36"/>
          <p:cNvSpPr/>
          <p:nvPr/>
        </p:nvSpPr>
        <p:spPr>
          <a:xfrm>
            <a:off x="3502625" y="2694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79" name="Google Shape;379;p36"/>
          <p:cNvSpPr/>
          <p:nvPr/>
        </p:nvSpPr>
        <p:spPr>
          <a:xfrm>
            <a:off x="3938225" y="2694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4</a:t>
            </a:r>
            <a:endParaRPr/>
          </a:p>
        </p:txBody>
      </p:sp>
      <p:sp>
        <p:nvSpPr>
          <p:cNvPr id="380" name="Google Shape;380;p36"/>
          <p:cNvSpPr/>
          <p:nvPr/>
        </p:nvSpPr>
        <p:spPr>
          <a:xfrm>
            <a:off x="4373825" y="26942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81" name="Google Shape;381;p36"/>
          <p:cNvSpPr/>
          <p:nvPr/>
        </p:nvSpPr>
        <p:spPr>
          <a:xfrm>
            <a:off x="3502625" y="30379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82" name="Google Shape;382;p36"/>
          <p:cNvSpPr/>
          <p:nvPr/>
        </p:nvSpPr>
        <p:spPr>
          <a:xfrm>
            <a:off x="3938225" y="30379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83" name="Google Shape;383;p36"/>
          <p:cNvSpPr/>
          <p:nvPr/>
        </p:nvSpPr>
        <p:spPr>
          <a:xfrm>
            <a:off x="4373825" y="30379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84" name="Google Shape;384;p36"/>
          <p:cNvSpPr/>
          <p:nvPr/>
        </p:nvSpPr>
        <p:spPr>
          <a:xfrm>
            <a:off x="3502625" y="35799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3</a:t>
            </a:r>
            <a:endParaRPr/>
          </a:p>
        </p:txBody>
      </p:sp>
      <p:sp>
        <p:nvSpPr>
          <p:cNvPr id="385" name="Google Shape;385;p36"/>
          <p:cNvSpPr/>
          <p:nvPr/>
        </p:nvSpPr>
        <p:spPr>
          <a:xfrm>
            <a:off x="3938225" y="35799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86" name="Google Shape;386;p36"/>
          <p:cNvSpPr/>
          <p:nvPr/>
        </p:nvSpPr>
        <p:spPr>
          <a:xfrm>
            <a:off x="4373825" y="357997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387" name="Google Shape;387;p36"/>
          <p:cNvSpPr/>
          <p:nvPr/>
        </p:nvSpPr>
        <p:spPr>
          <a:xfrm>
            <a:off x="3502625" y="39333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88" name="Google Shape;388;p36"/>
          <p:cNvSpPr/>
          <p:nvPr/>
        </p:nvSpPr>
        <p:spPr>
          <a:xfrm>
            <a:off x="3938225" y="39333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4</a:t>
            </a:r>
            <a:endParaRPr/>
          </a:p>
        </p:txBody>
      </p:sp>
      <p:sp>
        <p:nvSpPr>
          <p:cNvPr id="389" name="Google Shape;389;p36"/>
          <p:cNvSpPr/>
          <p:nvPr/>
        </p:nvSpPr>
        <p:spPr>
          <a:xfrm>
            <a:off x="4373825" y="39333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2</a:t>
            </a:r>
            <a:endParaRPr/>
          </a:p>
        </p:txBody>
      </p:sp>
      <p:sp>
        <p:nvSpPr>
          <p:cNvPr id="390" name="Google Shape;390;p36"/>
          <p:cNvSpPr/>
          <p:nvPr/>
        </p:nvSpPr>
        <p:spPr>
          <a:xfrm>
            <a:off x="3502625" y="42770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391" name="Google Shape;391;p36"/>
          <p:cNvSpPr/>
          <p:nvPr/>
        </p:nvSpPr>
        <p:spPr>
          <a:xfrm>
            <a:off x="3938225" y="42770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92" name="Google Shape;392;p36"/>
          <p:cNvSpPr/>
          <p:nvPr/>
        </p:nvSpPr>
        <p:spPr>
          <a:xfrm>
            <a:off x="4373825" y="42770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3</a:t>
            </a:r>
            <a:endParaRPr/>
          </a:p>
        </p:txBody>
      </p:sp>
      <p:sp>
        <p:nvSpPr>
          <p:cNvPr id="393" name="Google Shape;393;p36"/>
          <p:cNvSpPr/>
          <p:nvPr/>
        </p:nvSpPr>
        <p:spPr>
          <a:xfrm>
            <a:off x="5435675" y="10384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394" name="Google Shape;394;p36"/>
          <p:cNvSpPr/>
          <p:nvPr/>
        </p:nvSpPr>
        <p:spPr>
          <a:xfrm>
            <a:off x="5871275" y="10384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95" name="Google Shape;395;p36"/>
          <p:cNvSpPr/>
          <p:nvPr/>
        </p:nvSpPr>
        <p:spPr>
          <a:xfrm>
            <a:off x="6306875" y="10384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396" name="Google Shape;396;p36"/>
          <p:cNvSpPr/>
          <p:nvPr/>
        </p:nvSpPr>
        <p:spPr>
          <a:xfrm>
            <a:off x="5435675" y="13918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397" name="Google Shape;397;p36"/>
          <p:cNvSpPr/>
          <p:nvPr/>
        </p:nvSpPr>
        <p:spPr>
          <a:xfrm>
            <a:off x="5871275" y="13918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3</a:t>
            </a:r>
            <a:endParaRPr/>
          </a:p>
        </p:txBody>
      </p:sp>
      <p:sp>
        <p:nvSpPr>
          <p:cNvPr id="398" name="Google Shape;398;p36"/>
          <p:cNvSpPr/>
          <p:nvPr/>
        </p:nvSpPr>
        <p:spPr>
          <a:xfrm>
            <a:off x="6306875" y="13918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399" name="Google Shape;399;p36"/>
          <p:cNvSpPr/>
          <p:nvPr/>
        </p:nvSpPr>
        <p:spPr>
          <a:xfrm>
            <a:off x="5435675" y="17355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400" name="Google Shape;400;p36"/>
          <p:cNvSpPr/>
          <p:nvPr/>
        </p:nvSpPr>
        <p:spPr>
          <a:xfrm>
            <a:off x="5871275" y="17355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401" name="Google Shape;401;p36"/>
          <p:cNvSpPr/>
          <p:nvPr/>
        </p:nvSpPr>
        <p:spPr>
          <a:xfrm>
            <a:off x="6306875" y="17355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402" name="Google Shape;402;p36"/>
          <p:cNvSpPr/>
          <p:nvPr/>
        </p:nvSpPr>
        <p:spPr>
          <a:xfrm>
            <a:off x="5435675" y="22858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403" name="Google Shape;403;p36"/>
          <p:cNvSpPr/>
          <p:nvPr/>
        </p:nvSpPr>
        <p:spPr>
          <a:xfrm>
            <a:off x="5871275" y="22858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404" name="Google Shape;404;p36"/>
          <p:cNvSpPr/>
          <p:nvPr/>
        </p:nvSpPr>
        <p:spPr>
          <a:xfrm>
            <a:off x="6306875" y="22858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405" name="Google Shape;405;p36"/>
          <p:cNvSpPr/>
          <p:nvPr/>
        </p:nvSpPr>
        <p:spPr>
          <a:xfrm>
            <a:off x="5435675" y="26392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406" name="Google Shape;406;p36"/>
          <p:cNvSpPr/>
          <p:nvPr/>
        </p:nvSpPr>
        <p:spPr>
          <a:xfrm>
            <a:off x="5871275" y="26392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2</a:t>
            </a:r>
            <a:endParaRPr/>
          </a:p>
        </p:txBody>
      </p:sp>
      <p:sp>
        <p:nvSpPr>
          <p:cNvPr id="407" name="Google Shape;407;p36"/>
          <p:cNvSpPr/>
          <p:nvPr/>
        </p:nvSpPr>
        <p:spPr>
          <a:xfrm>
            <a:off x="6306875" y="263925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408" name="Google Shape;408;p36"/>
          <p:cNvSpPr/>
          <p:nvPr/>
        </p:nvSpPr>
        <p:spPr>
          <a:xfrm>
            <a:off x="5435675" y="29829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409" name="Google Shape;409;p36"/>
          <p:cNvSpPr/>
          <p:nvPr/>
        </p:nvSpPr>
        <p:spPr>
          <a:xfrm>
            <a:off x="5871275" y="29829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410" name="Google Shape;410;p36"/>
          <p:cNvSpPr/>
          <p:nvPr/>
        </p:nvSpPr>
        <p:spPr>
          <a:xfrm>
            <a:off x="6306875" y="29829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411" name="Google Shape;411;p36"/>
          <p:cNvSpPr/>
          <p:nvPr/>
        </p:nvSpPr>
        <p:spPr>
          <a:xfrm>
            <a:off x="5435675" y="35848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0</a:t>
            </a:r>
            <a:endParaRPr/>
          </a:p>
        </p:txBody>
      </p:sp>
      <p:sp>
        <p:nvSpPr>
          <p:cNvPr id="412" name="Google Shape;412;p36"/>
          <p:cNvSpPr/>
          <p:nvPr/>
        </p:nvSpPr>
        <p:spPr>
          <a:xfrm>
            <a:off x="5871275" y="358483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413" name="Google Shape;413;p36"/>
          <p:cNvSpPr/>
          <p:nvPr/>
        </p:nvSpPr>
        <p:spPr>
          <a:xfrm>
            <a:off x="6306875" y="35669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2</a:t>
            </a:r>
            <a:endParaRPr/>
          </a:p>
        </p:txBody>
      </p:sp>
      <p:sp>
        <p:nvSpPr>
          <p:cNvPr id="414" name="Google Shape;414;p36"/>
          <p:cNvSpPr/>
          <p:nvPr/>
        </p:nvSpPr>
        <p:spPr>
          <a:xfrm>
            <a:off x="5435675" y="39382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-3</a:t>
            </a:r>
            <a:endParaRPr/>
          </a:p>
        </p:txBody>
      </p:sp>
      <p:sp>
        <p:nvSpPr>
          <p:cNvPr id="415" name="Google Shape;415;p36"/>
          <p:cNvSpPr/>
          <p:nvPr/>
        </p:nvSpPr>
        <p:spPr>
          <a:xfrm>
            <a:off x="5871275" y="3938225"/>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416" name="Google Shape;416;p36"/>
          <p:cNvSpPr/>
          <p:nvPr/>
        </p:nvSpPr>
        <p:spPr>
          <a:xfrm>
            <a:off x="6306875" y="3933363"/>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417" name="Google Shape;417;p36"/>
          <p:cNvSpPr/>
          <p:nvPr/>
        </p:nvSpPr>
        <p:spPr>
          <a:xfrm>
            <a:off x="5435675" y="42819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418" name="Google Shape;418;p36"/>
          <p:cNvSpPr/>
          <p:nvPr/>
        </p:nvSpPr>
        <p:spPr>
          <a:xfrm>
            <a:off x="5871275" y="4281900"/>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-1</a:t>
            </a:r>
            <a:endParaRPr/>
          </a:p>
        </p:txBody>
      </p:sp>
      <p:sp>
        <p:nvSpPr>
          <p:cNvPr id="419" name="Google Shape;419;p36"/>
          <p:cNvSpPr/>
          <p:nvPr/>
        </p:nvSpPr>
        <p:spPr>
          <a:xfrm>
            <a:off x="6306875" y="4281888"/>
            <a:ext cx="435600" cy="35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4</a:t>
            </a:r>
            <a:endParaRPr/>
          </a:p>
        </p:txBody>
      </p:sp>
      <p:sp>
        <p:nvSpPr>
          <p:cNvPr id="420" name="Google Shape;420;p36"/>
          <p:cNvSpPr txBox="1"/>
          <p:nvPr/>
        </p:nvSpPr>
        <p:spPr>
          <a:xfrm>
            <a:off x="5697275" y="4751700"/>
            <a:ext cx="783600" cy="2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Layer 2</a:t>
            </a:r>
            <a:endParaRPr/>
          </a:p>
        </p:txBody>
      </p:sp>
      <p:sp>
        <p:nvSpPr>
          <p:cNvPr id="421" name="Google Shape;421;p36"/>
          <p:cNvSpPr txBox="1"/>
          <p:nvPr/>
        </p:nvSpPr>
        <p:spPr>
          <a:xfrm>
            <a:off x="3862025" y="4751700"/>
            <a:ext cx="783600" cy="2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t>Layer 1</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37"/>
          <p:cNvSpPr txBox="1"/>
          <p:nvPr/>
        </p:nvSpPr>
        <p:spPr>
          <a:xfrm>
            <a:off x="58800" y="1086550"/>
            <a:ext cx="8594700" cy="38790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AutoNum type="arabicPeriod"/>
            </a:pPr>
            <a:r>
              <a:rPr b="1" lang="es" sz="2000">
                <a:solidFill>
                  <a:schemeClr val="dk1"/>
                </a:solidFill>
              </a:rPr>
              <a:t>Efficiency</a:t>
            </a:r>
            <a:r>
              <a:rPr lang="es" sz="2000">
                <a:solidFill>
                  <a:schemeClr val="dk1"/>
                </a:solidFill>
              </a:rPr>
              <a:t>: It is much faster and more efficient as it eliminates the need to train a model from scratch.</a:t>
            </a:r>
            <a:endParaRPr sz="2000">
              <a:solidFill>
                <a:schemeClr val="dk1"/>
              </a:solidFill>
            </a:endParaRPr>
          </a:p>
          <a:p>
            <a:pPr indent="-355600" lvl="0" marL="457200" rtl="0" algn="l">
              <a:spcBef>
                <a:spcPts val="0"/>
              </a:spcBef>
              <a:spcAft>
                <a:spcPts val="0"/>
              </a:spcAft>
              <a:buClr>
                <a:schemeClr val="dk1"/>
              </a:buClr>
              <a:buSzPts val="2000"/>
              <a:buAutoNum type="arabicPeriod"/>
            </a:pPr>
            <a:r>
              <a:rPr b="1" lang="es" sz="2000">
                <a:solidFill>
                  <a:schemeClr val="dk1"/>
                </a:solidFill>
              </a:rPr>
              <a:t>Less Data Required</a:t>
            </a:r>
            <a:r>
              <a:rPr lang="es" sz="2000">
                <a:solidFill>
                  <a:schemeClr val="dk1"/>
                </a:solidFill>
              </a:rPr>
              <a:t>: Transfer learning can be particularly useful when you have a </a:t>
            </a:r>
            <a:r>
              <a:rPr b="1" lang="es" sz="2000">
                <a:solidFill>
                  <a:schemeClr val="dk1"/>
                </a:solidFill>
              </a:rPr>
              <a:t>limited amount of data</a:t>
            </a:r>
            <a:r>
              <a:rPr lang="es" sz="2000">
                <a:solidFill>
                  <a:schemeClr val="dk1"/>
                </a:solidFill>
              </a:rPr>
              <a:t> for the new task. The pre-trained model brings knowledge that can help even with a small dataset.</a:t>
            </a:r>
            <a:endParaRPr sz="2000">
              <a:solidFill>
                <a:schemeClr val="dk1"/>
              </a:solidFill>
            </a:endParaRPr>
          </a:p>
          <a:p>
            <a:pPr indent="-355600" lvl="0" marL="457200" rtl="0" algn="l">
              <a:spcBef>
                <a:spcPts val="0"/>
              </a:spcBef>
              <a:spcAft>
                <a:spcPts val="0"/>
              </a:spcAft>
              <a:buClr>
                <a:schemeClr val="dk1"/>
              </a:buClr>
              <a:buSzPts val="2000"/>
              <a:buAutoNum type="arabicPeriod"/>
            </a:pPr>
            <a:r>
              <a:rPr b="1" lang="es" sz="2000">
                <a:solidFill>
                  <a:schemeClr val="dk1"/>
                </a:solidFill>
              </a:rPr>
              <a:t>Improved Performance</a:t>
            </a:r>
            <a:r>
              <a:rPr lang="es" sz="2000">
                <a:solidFill>
                  <a:schemeClr val="dk1"/>
                </a:solidFill>
              </a:rPr>
              <a:t>: Models initialized with pre-trained weights often perform better than those trained from scratch, especially when data for the new task is limited.</a:t>
            </a:r>
            <a:endParaRPr sz="2000">
              <a:solidFill>
                <a:schemeClr val="dk1"/>
              </a:solidFill>
            </a:endParaRPr>
          </a:p>
          <a:p>
            <a:pPr indent="-355600" lvl="0" marL="457200" rtl="0" algn="l">
              <a:spcBef>
                <a:spcPts val="0"/>
              </a:spcBef>
              <a:spcAft>
                <a:spcPts val="0"/>
              </a:spcAft>
              <a:buClr>
                <a:schemeClr val="dk1"/>
              </a:buClr>
              <a:buSzPts val="2000"/>
              <a:buAutoNum type="arabicPeriod"/>
            </a:pPr>
            <a:r>
              <a:rPr b="1" lang="es" sz="2000">
                <a:solidFill>
                  <a:schemeClr val="dk1"/>
                </a:solidFill>
              </a:rPr>
              <a:t>Flexibility</a:t>
            </a:r>
            <a:r>
              <a:rPr lang="es" sz="2000">
                <a:solidFill>
                  <a:schemeClr val="dk1"/>
                </a:solidFill>
              </a:rPr>
              <a:t>: It offers a flexible framework to work with, as it allows for the adaptation of pre-trained models to a wide range of tasks. Applied on Computer Vision, Natural Language Processing, etc.</a:t>
            </a:r>
            <a:endParaRPr sz="2000">
              <a:solidFill>
                <a:schemeClr val="dk1"/>
              </a:solidFill>
            </a:endParaRPr>
          </a:p>
        </p:txBody>
      </p:sp>
      <p:sp>
        <p:nvSpPr>
          <p:cNvPr id="427" name="Google Shape;427;p37"/>
          <p:cNvSpPr txBox="1"/>
          <p:nvPr>
            <p:ph idx="4294967295" type="title"/>
          </p:nvPr>
        </p:nvSpPr>
        <p:spPr>
          <a:xfrm>
            <a:off x="505175" y="6000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Transfer Learning: Advantages</a:t>
            </a:r>
            <a:endParaRPr b="1"/>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38"/>
          <p:cNvSpPr txBox="1"/>
          <p:nvPr/>
        </p:nvSpPr>
        <p:spPr>
          <a:xfrm>
            <a:off x="58800" y="1086550"/>
            <a:ext cx="8594700" cy="32631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AutoNum type="arabicPeriod"/>
            </a:pPr>
            <a:r>
              <a:rPr b="1" lang="es" sz="2000">
                <a:solidFill>
                  <a:schemeClr val="dk1"/>
                </a:solidFill>
              </a:rPr>
              <a:t>Task Relevance</a:t>
            </a:r>
            <a:r>
              <a:rPr lang="es" sz="2000">
                <a:solidFill>
                  <a:schemeClr val="dk1"/>
                </a:solidFill>
              </a:rPr>
              <a:t>: The effectiveness of transfer learning depends on the relevance of the features learned in the pre-training task to the new task.</a:t>
            </a:r>
            <a:endParaRPr sz="2000">
              <a:solidFill>
                <a:schemeClr val="dk1"/>
              </a:solidFill>
            </a:endParaRPr>
          </a:p>
          <a:p>
            <a:pPr indent="0" lvl="0" marL="45720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AutoNum type="arabicPeriod"/>
            </a:pPr>
            <a:r>
              <a:rPr b="1" lang="es" sz="2000">
                <a:solidFill>
                  <a:schemeClr val="dk1"/>
                </a:solidFill>
              </a:rPr>
              <a:t>Model Complexity</a:t>
            </a:r>
            <a:r>
              <a:rPr lang="es" sz="2000">
                <a:solidFill>
                  <a:schemeClr val="dk1"/>
                </a:solidFill>
              </a:rPr>
              <a:t>: Fine-tuning large pre-trained models requires careful handling to avoid overfitting, especially when the new dataset is small.</a:t>
            </a:r>
            <a:endParaRPr sz="2000">
              <a:solidFill>
                <a:schemeClr val="dk1"/>
              </a:solidFill>
            </a:endParaRPr>
          </a:p>
          <a:p>
            <a:pPr indent="0" lvl="0" marL="45720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AutoNum type="arabicPeriod"/>
            </a:pPr>
            <a:r>
              <a:rPr b="1" lang="es" sz="2000">
                <a:solidFill>
                  <a:schemeClr val="dk1"/>
                </a:solidFill>
              </a:rPr>
              <a:t>Domain Shift</a:t>
            </a:r>
            <a:r>
              <a:rPr lang="es" sz="2000">
                <a:solidFill>
                  <a:schemeClr val="dk1"/>
                </a:solidFill>
              </a:rPr>
              <a:t>: If the new task is very different from the task used in pre-training, transfer learning might be less effective.</a:t>
            </a:r>
            <a:endParaRPr sz="2000">
              <a:solidFill>
                <a:schemeClr val="dk1"/>
              </a:solidFill>
            </a:endParaRPr>
          </a:p>
        </p:txBody>
      </p:sp>
      <p:sp>
        <p:nvSpPr>
          <p:cNvPr id="433" name="Google Shape;433;p38"/>
          <p:cNvSpPr txBox="1"/>
          <p:nvPr>
            <p:ph idx="4294967295" type="title"/>
          </p:nvPr>
        </p:nvSpPr>
        <p:spPr>
          <a:xfrm>
            <a:off x="505175" y="6000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Transfer Learning: Limitations</a:t>
            </a:r>
            <a:endParaRPr b="1"/>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39"/>
          <p:cNvSpPr txBox="1"/>
          <p:nvPr>
            <p:ph idx="4294967295" type="title"/>
          </p:nvPr>
        </p:nvSpPr>
        <p:spPr>
          <a:xfrm>
            <a:off x="505175" y="6000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Object Detection: Introduction</a:t>
            </a:r>
            <a:endParaRPr b="1"/>
          </a:p>
        </p:txBody>
      </p:sp>
      <p:sp>
        <p:nvSpPr>
          <p:cNvPr id="439" name="Google Shape;439;p39"/>
          <p:cNvSpPr txBox="1"/>
          <p:nvPr/>
        </p:nvSpPr>
        <p:spPr>
          <a:xfrm>
            <a:off x="58800" y="918950"/>
            <a:ext cx="8594700" cy="26475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Char char="●"/>
            </a:pPr>
            <a:r>
              <a:rPr lang="es" sz="2000">
                <a:solidFill>
                  <a:schemeClr val="dk1"/>
                </a:solidFill>
              </a:rPr>
              <a:t>It involves the ability of a computer to </a:t>
            </a:r>
            <a:r>
              <a:rPr b="1" lang="es" sz="2000">
                <a:solidFill>
                  <a:schemeClr val="dk1"/>
                </a:solidFill>
              </a:rPr>
              <a:t>locate and recognize</a:t>
            </a:r>
            <a:r>
              <a:rPr lang="es" sz="2000">
                <a:solidFill>
                  <a:schemeClr val="dk1"/>
                </a:solidFill>
              </a:rPr>
              <a:t> objects within an image or video frame. </a:t>
            </a:r>
            <a:endParaRPr sz="2000">
              <a:solidFill>
                <a:schemeClr val="dk1"/>
              </a:solidFill>
            </a:endParaRPr>
          </a:p>
          <a:p>
            <a:pPr indent="0" lvl="0" marL="91440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Char char="●"/>
            </a:pPr>
            <a:r>
              <a:rPr lang="es" sz="2000">
                <a:solidFill>
                  <a:schemeClr val="dk1"/>
                </a:solidFill>
              </a:rPr>
              <a:t>Object detection is more complex than image classification (which categorizes an entire image) because it requires </a:t>
            </a:r>
            <a:r>
              <a:rPr b="1" lang="es" sz="2000">
                <a:solidFill>
                  <a:schemeClr val="dk1"/>
                </a:solidFill>
              </a:rPr>
              <a:t>the detection of multiple objects</a:t>
            </a:r>
            <a:r>
              <a:rPr lang="es" sz="2000">
                <a:solidFill>
                  <a:schemeClr val="dk1"/>
                </a:solidFill>
              </a:rPr>
              <a:t> within a single image </a:t>
            </a:r>
            <a:r>
              <a:rPr b="1" lang="es" sz="2000">
                <a:solidFill>
                  <a:schemeClr val="dk1"/>
                </a:solidFill>
              </a:rPr>
              <a:t>and the precise localization of each object</a:t>
            </a:r>
            <a:r>
              <a:rPr lang="es" sz="2000">
                <a:solidFill>
                  <a:schemeClr val="dk1"/>
                </a:solidFill>
              </a:rPr>
              <a:t>.</a:t>
            </a:r>
            <a:endParaRPr sz="2000">
              <a:solidFill>
                <a:schemeClr val="dk1"/>
              </a:solidFill>
            </a:endParaRPr>
          </a:p>
          <a:p>
            <a:pPr indent="0" lvl="0" marL="457200" rtl="0" algn="l">
              <a:spcBef>
                <a:spcPts val="0"/>
              </a:spcBef>
              <a:spcAft>
                <a:spcPts val="0"/>
              </a:spcAft>
              <a:buNone/>
            </a:pPr>
            <a:r>
              <a:t/>
            </a:r>
            <a:endParaRPr sz="2000">
              <a:solidFill>
                <a:schemeClr val="dk1"/>
              </a:solidFill>
            </a:endParaRPr>
          </a:p>
        </p:txBody>
      </p:sp>
      <p:pic>
        <p:nvPicPr>
          <p:cNvPr id="440" name="Google Shape;440;p39"/>
          <p:cNvPicPr preferRelativeResize="0"/>
          <p:nvPr/>
        </p:nvPicPr>
        <p:blipFill rotWithShape="1">
          <a:blip r:embed="rId3">
            <a:alphaModFix/>
          </a:blip>
          <a:srcRect b="0" l="12562" r="12570" t="0"/>
          <a:stretch/>
        </p:blipFill>
        <p:spPr>
          <a:xfrm>
            <a:off x="1737225" y="3400850"/>
            <a:ext cx="1885148" cy="1678199"/>
          </a:xfrm>
          <a:prstGeom prst="rect">
            <a:avLst/>
          </a:prstGeom>
          <a:noFill/>
          <a:ln>
            <a:noFill/>
          </a:ln>
        </p:spPr>
      </p:pic>
      <p:pic>
        <p:nvPicPr>
          <p:cNvPr id="441" name="Google Shape;441;p39"/>
          <p:cNvPicPr preferRelativeResize="0"/>
          <p:nvPr/>
        </p:nvPicPr>
        <p:blipFill rotWithShape="1">
          <a:blip r:embed="rId3">
            <a:alphaModFix/>
          </a:blip>
          <a:srcRect b="0" l="12562" r="12570" t="0"/>
          <a:stretch/>
        </p:blipFill>
        <p:spPr>
          <a:xfrm>
            <a:off x="4790100" y="3400850"/>
            <a:ext cx="1885148" cy="1678199"/>
          </a:xfrm>
          <a:prstGeom prst="rect">
            <a:avLst/>
          </a:prstGeom>
          <a:noFill/>
          <a:ln>
            <a:noFill/>
          </a:ln>
        </p:spPr>
      </p:pic>
      <p:sp>
        <p:nvSpPr>
          <p:cNvPr id="442" name="Google Shape;442;p39"/>
          <p:cNvSpPr/>
          <p:nvPr/>
        </p:nvSpPr>
        <p:spPr>
          <a:xfrm>
            <a:off x="5195075" y="3841500"/>
            <a:ext cx="1173000" cy="9942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3" name="Google Shape;443;p39"/>
          <p:cNvSpPr/>
          <p:nvPr/>
        </p:nvSpPr>
        <p:spPr>
          <a:xfrm>
            <a:off x="5723500" y="3690925"/>
            <a:ext cx="644700" cy="150600"/>
          </a:xfrm>
          <a:prstGeom prst="rect">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4" name="Google Shape;444;p39"/>
          <p:cNvSpPr txBox="1"/>
          <p:nvPr/>
        </p:nvSpPr>
        <p:spPr>
          <a:xfrm>
            <a:off x="5723500" y="3614725"/>
            <a:ext cx="731400" cy="22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900">
                <a:solidFill>
                  <a:schemeClr val="dk2"/>
                </a:solidFill>
              </a:rPr>
              <a:t>Tomato</a:t>
            </a:r>
            <a:endParaRPr b="1" sz="900">
              <a:solidFill>
                <a:schemeClr val="dk2"/>
              </a:solidFill>
            </a:endParaRPr>
          </a:p>
        </p:txBody>
      </p:sp>
      <p:sp>
        <p:nvSpPr>
          <p:cNvPr id="445" name="Google Shape;445;p39"/>
          <p:cNvSpPr txBox="1"/>
          <p:nvPr/>
        </p:nvSpPr>
        <p:spPr>
          <a:xfrm>
            <a:off x="1862800" y="3044600"/>
            <a:ext cx="1811400" cy="22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800">
                <a:solidFill>
                  <a:schemeClr val="dk2"/>
                </a:solidFill>
              </a:rPr>
              <a:t>Classification</a:t>
            </a:r>
            <a:endParaRPr b="1" sz="1800">
              <a:solidFill>
                <a:schemeClr val="dk2"/>
              </a:solidFill>
            </a:endParaRPr>
          </a:p>
        </p:txBody>
      </p:sp>
      <p:sp>
        <p:nvSpPr>
          <p:cNvPr id="446" name="Google Shape;446;p39"/>
          <p:cNvSpPr txBox="1"/>
          <p:nvPr/>
        </p:nvSpPr>
        <p:spPr>
          <a:xfrm>
            <a:off x="4725275" y="3044600"/>
            <a:ext cx="2112600" cy="22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800">
                <a:solidFill>
                  <a:schemeClr val="dk2"/>
                </a:solidFill>
              </a:rPr>
              <a:t>Object Detection</a:t>
            </a:r>
            <a:endParaRPr b="1" sz="1800">
              <a:solidFill>
                <a:schemeClr val="dk2"/>
              </a:solidFill>
            </a:endParaRPr>
          </a:p>
        </p:txBody>
      </p:sp>
      <p:sp>
        <p:nvSpPr>
          <p:cNvPr id="447" name="Google Shape;447;p39"/>
          <p:cNvSpPr txBox="1"/>
          <p:nvPr/>
        </p:nvSpPr>
        <p:spPr>
          <a:xfrm>
            <a:off x="1168725" y="3962725"/>
            <a:ext cx="644700" cy="22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900">
                <a:solidFill>
                  <a:schemeClr val="dk2"/>
                </a:solidFill>
              </a:rPr>
              <a:t>Tomato</a:t>
            </a:r>
            <a:endParaRPr b="1" sz="900">
              <a:solidFill>
                <a:schemeClr val="dk2"/>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40"/>
          <p:cNvSpPr txBox="1"/>
          <p:nvPr>
            <p:ph idx="4294967295" type="title"/>
          </p:nvPr>
        </p:nvSpPr>
        <p:spPr>
          <a:xfrm>
            <a:off x="505175" y="6000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Object Detection: Core Concepts</a:t>
            </a:r>
            <a:endParaRPr b="1"/>
          </a:p>
        </p:txBody>
      </p:sp>
      <p:sp>
        <p:nvSpPr>
          <p:cNvPr id="453" name="Google Shape;453;p40"/>
          <p:cNvSpPr txBox="1"/>
          <p:nvPr/>
        </p:nvSpPr>
        <p:spPr>
          <a:xfrm>
            <a:off x="58800" y="1086550"/>
            <a:ext cx="8594700" cy="38790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AutoNum type="arabicPeriod"/>
            </a:pPr>
            <a:r>
              <a:rPr b="1" lang="es" sz="2000">
                <a:solidFill>
                  <a:schemeClr val="dk1"/>
                </a:solidFill>
              </a:rPr>
              <a:t>Bounding Boxes</a:t>
            </a:r>
            <a:r>
              <a:rPr lang="es" sz="2000">
                <a:solidFill>
                  <a:schemeClr val="dk1"/>
                </a:solidFill>
              </a:rPr>
              <a:t>: The most common approach to locate objects in an image is through bounding boxes. These boxes define the coordinates of the object within the image.</a:t>
            </a:r>
            <a:endParaRPr sz="2000">
              <a:solidFill>
                <a:schemeClr val="dk1"/>
              </a:solidFill>
            </a:endParaRPr>
          </a:p>
          <a:p>
            <a:pPr indent="0" lvl="0" marL="45720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AutoNum type="arabicPeriod"/>
            </a:pPr>
            <a:r>
              <a:rPr b="1" lang="es" sz="2000">
                <a:solidFill>
                  <a:schemeClr val="dk1"/>
                </a:solidFill>
              </a:rPr>
              <a:t>Class Labels</a:t>
            </a:r>
            <a:r>
              <a:rPr lang="es" sz="2000">
                <a:solidFill>
                  <a:schemeClr val="dk1"/>
                </a:solidFill>
              </a:rPr>
              <a:t>: Each detected object is typically categorized into a class (e.g., apple, rumex, tomato) based on its features.</a:t>
            </a:r>
            <a:endParaRPr sz="2000">
              <a:solidFill>
                <a:schemeClr val="dk1"/>
              </a:solidFill>
            </a:endParaRPr>
          </a:p>
          <a:p>
            <a:pPr indent="0" lvl="0" marL="45720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AutoNum type="arabicPeriod"/>
            </a:pPr>
            <a:r>
              <a:rPr b="1" lang="es" sz="2000">
                <a:solidFill>
                  <a:schemeClr val="dk1"/>
                </a:solidFill>
              </a:rPr>
              <a:t>Detection Frameworks</a:t>
            </a:r>
            <a:r>
              <a:rPr lang="es" sz="2000">
                <a:solidFill>
                  <a:schemeClr val="dk1"/>
                </a:solidFill>
              </a:rPr>
              <a:t>: Several frameworks and models are popular for object detection tasks, such as R-CNN (Region-based Convolutional Neural Networks), YOLO (You Only Look Once), and SSD (Single Shot MultiBox Detector).</a:t>
            </a:r>
            <a:endParaRPr sz="2000">
              <a:solidFill>
                <a:schemeClr val="dk1"/>
              </a:solidFill>
            </a:endParaRPr>
          </a:p>
          <a:p>
            <a:pPr indent="0" lvl="0" marL="457200" rtl="0" algn="l">
              <a:spcBef>
                <a:spcPts val="0"/>
              </a:spcBef>
              <a:spcAft>
                <a:spcPts val="0"/>
              </a:spcAft>
              <a:buNone/>
            </a:pPr>
            <a:r>
              <a:t/>
            </a:r>
            <a:endParaRPr sz="2000">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41"/>
          <p:cNvSpPr txBox="1"/>
          <p:nvPr>
            <p:ph idx="4294967295" type="title"/>
          </p:nvPr>
        </p:nvSpPr>
        <p:spPr>
          <a:xfrm>
            <a:off x="505175" y="6000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Object Detection: Annotation Formats (i)</a:t>
            </a:r>
            <a:endParaRPr b="1"/>
          </a:p>
        </p:txBody>
      </p:sp>
      <p:sp>
        <p:nvSpPr>
          <p:cNvPr id="459" name="Google Shape;459;p41"/>
          <p:cNvSpPr txBox="1"/>
          <p:nvPr/>
        </p:nvSpPr>
        <p:spPr>
          <a:xfrm>
            <a:off x="58800" y="1086550"/>
            <a:ext cx="6915000" cy="387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2000">
                <a:solidFill>
                  <a:schemeClr val="dk1"/>
                </a:solidFill>
              </a:rPr>
              <a:t>Object detection requires </a:t>
            </a:r>
            <a:r>
              <a:rPr b="1" lang="es" sz="2000">
                <a:solidFill>
                  <a:schemeClr val="dk1"/>
                </a:solidFill>
              </a:rPr>
              <a:t>annotated datasets</a:t>
            </a:r>
            <a:r>
              <a:rPr lang="es" sz="2000">
                <a:solidFill>
                  <a:schemeClr val="dk1"/>
                </a:solidFill>
              </a:rPr>
              <a:t> where each object in an image is labeled with a bounding box and a class label. There are </a:t>
            </a:r>
            <a:r>
              <a:rPr b="1" lang="es" sz="2000">
                <a:solidFill>
                  <a:schemeClr val="dk1"/>
                </a:solidFill>
              </a:rPr>
              <a:t>several annotation formats</a:t>
            </a:r>
            <a:r>
              <a:rPr lang="es" sz="2000">
                <a:solidFill>
                  <a:schemeClr val="dk1"/>
                </a:solidFill>
              </a:rPr>
              <a:t> used in object detection, each with its unique way of representing this information.</a:t>
            </a:r>
            <a:endParaRPr sz="2000">
              <a:solidFill>
                <a:schemeClr val="dk1"/>
              </a:solidFill>
            </a:endParaRPr>
          </a:p>
          <a:p>
            <a:pPr indent="-355600" lvl="0" marL="457200" rtl="0" algn="l">
              <a:spcBef>
                <a:spcPts val="0"/>
              </a:spcBef>
              <a:spcAft>
                <a:spcPts val="0"/>
              </a:spcAft>
              <a:buClr>
                <a:schemeClr val="dk1"/>
              </a:buClr>
              <a:buSzPts val="2000"/>
              <a:buChar char="●"/>
            </a:pPr>
            <a:r>
              <a:rPr b="1" lang="es" sz="2000">
                <a:solidFill>
                  <a:schemeClr val="dk1"/>
                </a:solidFill>
              </a:rPr>
              <a:t>PASCAL VOC Format:</a:t>
            </a:r>
            <a:r>
              <a:rPr lang="es" sz="2000">
                <a:solidFill>
                  <a:schemeClr val="dk1"/>
                </a:solidFill>
              </a:rPr>
              <a:t> XML-Based: Annotations are stored in XML files, each corresponding to an image. Includes filename, size of the image, object class, and bounding box coordinates (xmin, ymin, xmax, ymax) which represent the top-left and bottom-right points of the rectangle enclosing the object.</a:t>
            </a:r>
            <a:endParaRPr sz="2000">
              <a:solidFill>
                <a:schemeClr val="dk1"/>
              </a:solidFill>
            </a:endParaRPr>
          </a:p>
          <a:p>
            <a:pPr indent="0" lvl="0" marL="0" rtl="0" algn="l">
              <a:spcBef>
                <a:spcPts val="0"/>
              </a:spcBef>
              <a:spcAft>
                <a:spcPts val="0"/>
              </a:spcAft>
              <a:buNone/>
            </a:pPr>
            <a:r>
              <a:t/>
            </a:r>
            <a:endParaRPr sz="2000">
              <a:solidFill>
                <a:schemeClr val="dk1"/>
              </a:solidFill>
            </a:endParaRPr>
          </a:p>
        </p:txBody>
      </p:sp>
      <p:pic>
        <p:nvPicPr>
          <p:cNvPr id="460" name="Google Shape;460;p41"/>
          <p:cNvPicPr preferRelativeResize="0"/>
          <p:nvPr/>
        </p:nvPicPr>
        <p:blipFill>
          <a:blip r:embed="rId3">
            <a:alphaModFix/>
          </a:blip>
          <a:stretch>
            <a:fillRect/>
          </a:stretch>
        </p:blipFill>
        <p:spPr>
          <a:xfrm>
            <a:off x="7157500" y="1951550"/>
            <a:ext cx="1947325" cy="3014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42"/>
          <p:cNvSpPr txBox="1"/>
          <p:nvPr>
            <p:ph idx="4294967295" type="title"/>
          </p:nvPr>
        </p:nvSpPr>
        <p:spPr>
          <a:xfrm>
            <a:off x="505175" y="6000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Object Detection: Annotation Formats (ii)</a:t>
            </a:r>
            <a:endParaRPr b="1"/>
          </a:p>
        </p:txBody>
      </p:sp>
      <p:sp>
        <p:nvSpPr>
          <p:cNvPr id="466" name="Google Shape;466;p42"/>
          <p:cNvSpPr txBox="1"/>
          <p:nvPr/>
        </p:nvSpPr>
        <p:spPr>
          <a:xfrm>
            <a:off x="58800" y="1086550"/>
            <a:ext cx="5817900" cy="35709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Char char="●"/>
            </a:pPr>
            <a:r>
              <a:rPr b="1" lang="es" sz="2000">
                <a:solidFill>
                  <a:schemeClr val="dk1"/>
                </a:solidFill>
              </a:rPr>
              <a:t>COCO Format</a:t>
            </a:r>
            <a:r>
              <a:rPr lang="es" sz="2000">
                <a:solidFill>
                  <a:schemeClr val="dk1"/>
                </a:solidFill>
              </a:rPr>
              <a:t>: Annotations are stored in a JSON file for the entire dataset. Contains information about images, annotations (object instances), and categories. Each object instance includes an image ID, category ID, and bounding box details. Bounding boxes in COCO are defined by the top-left corner of the rectangle and its width and height (x, y, width, height). </a:t>
            </a:r>
            <a:endParaRPr sz="2000">
              <a:solidFill>
                <a:schemeClr val="dk1"/>
              </a:solidFill>
            </a:endParaRPr>
          </a:p>
          <a:p>
            <a:pPr indent="0" lvl="0" marL="0" rtl="0" algn="l">
              <a:spcBef>
                <a:spcPts val="0"/>
              </a:spcBef>
              <a:spcAft>
                <a:spcPts val="0"/>
              </a:spcAft>
              <a:buNone/>
            </a:pPr>
            <a:r>
              <a:t/>
            </a:r>
            <a:endParaRPr sz="2000">
              <a:solidFill>
                <a:schemeClr val="dk1"/>
              </a:solidFill>
            </a:endParaRPr>
          </a:p>
          <a:p>
            <a:pPr indent="0" lvl="0" marL="0" rtl="0" algn="l">
              <a:spcBef>
                <a:spcPts val="0"/>
              </a:spcBef>
              <a:spcAft>
                <a:spcPts val="0"/>
              </a:spcAft>
              <a:buNone/>
            </a:pPr>
            <a:r>
              <a:t/>
            </a:r>
            <a:endParaRPr sz="2000">
              <a:solidFill>
                <a:schemeClr val="dk1"/>
              </a:solidFill>
            </a:endParaRPr>
          </a:p>
        </p:txBody>
      </p:sp>
      <p:pic>
        <p:nvPicPr>
          <p:cNvPr id="467" name="Google Shape;467;p42"/>
          <p:cNvPicPr preferRelativeResize="0"/>
          <p:nvPr/>
        </p:nvPicPr>
        <p:blipFill>
          <a:blip r:embed="rId3">
            <a:alphaModFix/>
          </a:blip>
          <a:stretch>
            <a:fillRect/>
          </a:stretch>
        </p:blipFill>
        <p:spPr>
          <a:xfrm>
            <a:off x="6427100" y="1220325"/>
            <a:ext cx="2360300" cy="2702851"/>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6"/>
          <p:cNvSpPr txBox="1"/>
          <p:nvPr>
            <p:ph idx="1" type="body"/>
          </p:nvPr>
        </p:nvSpPr>
        <p:spPr>
          <a:xfrm>
            <a:off x="275900" y="1064494"/>
            <a:ext cx="8237100" cy="3437700"/>
          </a:xfrm>
          <a:prstGeom prst="rect">
            <a:avLst/>
          </a:prstGeom>
          <a:noFill/>
          <a:ln>
            <a:noFill/>
          </a:ln>
        </p:spPr>
        <p:txBody>
          <a:bodyPr anchorCtr="0" anchor="t" bIns="34275" lIns="68575" spcFirstLastPara="1" rIns="68575" wrap="square" tIns="34275">
            <a:noAutofit/>
          </a:bodyPr>
          <a:lstStyle/>
          <a:p>
            <a:pPr indent="-387350" lvl="0" marL="457200" rtl="0" algn="l">
              <a:spcBef>
                <a:spcPts val="400"/>
              </a:spcBef>
              <a:spcAft>
                <a:spcPts val="0"/>
              </a:spcAft>
              <a:buClr>
                <a:srgbClr val="000000"/>
              </a:buClr>
              <a:buSzPts val="2500"/>
              <a:buAutoNum type="arabicPeriod"/>
            </a:pPr>
            <a:r>
              <a:rPr lang="es" sz="2500">
                <a:solidFill>
                  <a:srgbClr val="000000"/>
                </a:solidFill>
              </a:rPr>
              <a:t>Machine Learning Model</a:t>
            </a:r>
            <a:endParaRPr sz="2500">
              <a:solidFill>
                <a:srgbClr val="000000"/>
              </a:solidFill>
            </a:endParaRPr>
          </a:p>
          <a:p>
            <a:pPr indent="0" lvl="0" marL="0" rtl="0" algn="l">
              <a:spcBef>
                <a:spcPts val="1200"/>
              </a:spcBef>
              <a:spcAft>
                <a:spcPts val="0"/>
              </a:spcAft>
              <a:buNone/>
            </a:pPr>
            <a:r>
              <a:t/>
            </a:r>
            <a:endParaRPr sz="2500">
              <a:solidFill>
                <a:srgbClr val="000000"/>
              </a:solidFill>
            </a:endParaRPr>
          </a:p>
          <a:p>
            <a:pPr indent="-387350" lvl="0" marL="457200" rtl="0" algn="l">
              <a:spcBef>
                <a:spcPts val="1200"/>
              </a:spcBef>
              <a:spcAft>
                <a:spcPts val="0"/>
              </a:spcAft>
              <a:buClr>
                <a:srgbClr val="AEABAB"/>
              </a:buClr>
              <a:buSzPts val="2500"/>
              <a:buAutoNum type="arabicPeriod"/>
            </a:pPr>
            <a:r>
              <a:rPr lang="es" sz="2500">
                <a:solidFill>
                  <a:srgbClr val="AEABAB"/>
                </a:solidFill>
              </a:rPr>
              <a:t>Convolutional Neural Networks/Transformers</a:t>
            </a:r>
            <a:endParaRPr sz="2500">
              <a:solidFill>
                <a:srgbClr val="AEABAB"/>
              </a:solidFill>
            </a:endParaRPr>
          </a:p>
          <a:p>
            <a:pPr indent="0" lvl="0" marL="0" rtl="0" algn="l">
              <a:spcBef>
                <a:spcPts val="1200"/>
              </a:spcBef>
              <a:spcAft>
                <a:spcPts val="0"/>
              </a:spcAft>
              <a:buNone/>
            </a:pPr>
            <a:r>
              <a:t/>
            </a:r>
            <a:endParaRPr sz="2500">
              <a:solidFill>
                <a:srgbClr val="AEABAB"/>
              </a:solidFill>
            </a:endParaRPr>
          </a:p>
          <a:p>
            <a:pPr indent="-387350" lvl="0" marL="457200" rtl="0" algn="l">
              <a:spcBef>
                <a:spcPts val="1200"/>
              </a:spcBef>
              <a:spcAft>
                <a:spcPts val="0"/>
              </a:spcAft>
              <a:buClr>
                <a:srgbClr val="AEABAB"/>
              </a:buClr>
              <a:buSzPts val="2500"/>
              <a:buAutoNum type="arabicPeriod"/>
            </a:pPr>
            <a:r>
              <a:rPr lang="es" sz="2500">
                <a:solidFill>
                  <a:srgbClr val="AEABAB"/>
                </a:solidFill>
              </a:rPr>
              <a:t>Transfer Learning</a:t>
            </a:r>
            <a:endParaRPr sz="2500">
              <a:solidFill>
                <a:srgbClr val="AEABAB"/>
              </a:solidFill>
            </a:endParaRPr>
          </a:p>
          <a:p>
            <a:pPr indent="-25400" lvl="0" marL="520700" rtl="0" algn="l">
              <a:spcBef>
                <a:spcPts val="1200"/>
              </a:spcBef>
              <a:spcAft>
                <a:spcPts val="0"/>
              </a:spcAft>
              <a:buClr>
                <a:schemeClr val="dk1"/>
              </a:buClr>
              <a:buSzPts val="1100"/>
              <a:buFont typeface="Arial"/>
              <a:buNone/>
            </a:pPr>
            <a:r>
              <a:t/>
            </a:r>
            <a:endParaRPr sz="2400">
              <a:solidFill>
                <a:srgbClr val="000000"/>
              </a:solidFill>
            </a:endParaRPr>
          </a:p>
          <a:p>
            <a:pPr indent="-25400" lvl="1" marL="520700" rtl="0" algn="l">
              <a:lnSpc>
                <a:spcPct val="90000"/>
              </a:lnSpc>
              <a:spcBef>
                <a:spcPts val="1200"/>
              </a:spcBef>
              <a:spcAft>
                <a:spcPts val="1200"/>
              </a:spcAft>
              <a:buClr>
                <a:schemeClr val="dk1"/>
              </a:buClr>
              <a:buSzPts val="2400"/>
              <a:buNone/>
            </a:pPr>
            <a:r>
              <a:t/>
            </a:r>
            <a:endParaRPr b="1" sz="2400">
              <a:solidFill>
                <a:srgbClr val="000000"/>
              </a:solidFill>
            </a:endParaRPr>
          </a:p>
        </p:txBody>
      </p:sp>
      <p:sp>
        <p:nvSpPr>
          <p:cNvPr id="74" name="Google Shape;74;p16"/>
          <p:cNvSpPr txBox="1"/>
          <p:nvPr>
            <p:ph type="title"/>
          </p:nvPr>
        </p:nvSpPr>
        <p:spPr>
          <a:xfrm>
            <a:off x="445275" y="189250"/>
            <a:ext cx="90819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800"/>
              <a:buFont typeface="Calibri"/>
              <a:buNone/>
            </a:pPr>
            <a:r>
              <a:rPr b="1" lang="es"/>
              <a:t>Ingredients for building an Object Detector</a:t>
            </a:r>
            <a:endParaRPr b="1"/>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43"/>
          <p:cNvSpPr txBox="1"/>
          <p:nvPr>
            <p:ph idx="4294967295" type="title"/>
          </p:nvPr>
        </p:nvSpPr>
        <p:spPr>
          <a:xfrm>
            <a:off x="505175" y="6000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Object Detection: Annotation Formats (iii)</a:t>
            </a:r>
            <a:endParaRPr b="1"/>
          </a:p>
        </p:txBody>
      </p:sp>
      <p:sp>
        <p:nvSpPr>
          <p:cNvPr id="473" name="Google Shape;473;p43"/>
          <p:cNvSpPr txBox="1"/>
          <p:nvPr/>
        </p:nvSpPr>
        <p:spPr>
          <a:xfrm>
            <a:off x="58800" y="1086550"/>
            <a:ext cx="8594700" cy="23397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Char char="●"/>
            </a:pPr>
            <a:r>
              <a:rPr b="1" lang="es" sz="2000">
                <a:solidFill>
                  <a:schemeClr val="dk1"/>
                </a:solidFill>
              </a:rPr>
              <a:t>YOLO Format</a:t>
            </a:r>
            <a:r>
              <a:rPr lang="es" sz="2000">
                <a:solidFill>
                  <a:schemeClr val="dk1"/>
                </a:solidFill>
              </a:rPr>
              <a:t>: Each image has a corresponding text file with the same filename. Each line in the text file corresponds to one object and contains the class index and normalized bounding box coordinates (center x, center y, width, height). The coordinates are relative to the size of the image and are in the range [0, 1]. Primarily used with the YOLO (You Only Look Once) object detection model.</a:t>
            </a:r>
            <a:endParaRPr sz="2000">
              <a:solidFill>
                <a:schemeClr val="dk1"/>
              </a:solidFill>
            </a:endParaRPr>
          </a:p>
          <a:p>
            <a:pPr indent="0" lvl="0" marL="0" rtl="0" algn="l">
              <a:spcBef>
                <a:spcPts val="0"/>
              </a:spcBef>
              <a:spcAft>
                <a:spcPts val="0"/>
              </a:spcAft>
              <a:buNone/>
            </a:pPr>
            <a:r>
              <a:t/>
            </a:r>
            <a:endParaRPr sz="2000">
              <a:solidFill>
                <a:schemeClr val="dk1"/>
              </a:solidFill>
            </a:endParaRPr>
          </a:p>
        </p:txBody>
      </p:sp>
      <p:pic>
        <p:nvPicPr>
          <p:cNvPr id="474" name="Google Shape;474;p43"/>
          <p:cNvPicPr preferRelativeResize="0"/>
          <p:nvPr/>
        </p:nvPicPr>
        <p:blipFill>
          <a:blip r:embed="rId3">
            <a:alphaModFix/>
          </a:blip>
          <a:stretch>
            <a:fillRect/>
          </a:stretch>
        </p:blipFill>
        <p:spPr>
          <a:xfrm>
            <a:off x="2447775" y="3770625"/>
            <a:ext cx="4486275" cy="762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44"/>
          <p:cNvSpPr txBox="1"/>
          <p:nvPr>
            <p:ph idx="4294967295" type="title"/>
          </p:nvPr>
        </p:nvSpPr>
        <p:spPr>
          <a:xfrm>
            <a:off x="505175" y="6000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Object Detection: Key Stages (i)</a:t>
            </a:r>
            <a:endParaRPr b="1"/>
          </a:p>
        </p:txBody>
      </p:sp>
      <p:sp>
        <p:nvSpPr>
          <p:cNvPr id="480" name="Google Shape;480;p44"/>
          <p:cNvSpPr txBox="1"/>
          <p:nvPr/>
        </p:nvSpPr>
        <p:spPr>
          <a:xfrm>
            <a:off x="58800" y="1086550"/>
            <a:ext cx="8594700" cy="48024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AutoNum type="arabicPeriod"/>
            </a:pPr>
            <a:r>
              <a:rPr b="1" lang="es" sz="2000">
                <a:solidFill>
                  <a:schemeClr val="dk1"/>
                </a:solidFill>
              </a:rPr>
              <a:t>Feature Extraction</a:t>
            </a:r>
            <a:r>
              <a:rPr lang="es" sz="2000">
                <a:solidFill>
                  <a:schemeClr val="dk1"/>
                </a:solidFill>
              </a:rPr>
              <a:t>: Initially, the system extracts features from the input image using convolutional neural networks (CNNs). These features help the model understand various aspects of the image.</a:t>
            </a:r>
            <a:endParaRPr sz="2000">
              <a:solidFill>
                <a:schemeClr val="dk1"/>
              </a:solidFill>
            </a:endParaRPr>
          </a:p>
          <a:p>
            <a:pPr indent="0" lvl="0" marL="91440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AutoNum type="arabicPeriod"/>
            </a:pPr>
            <a:r>
              <a:rPr b="1" lang="es" sz="2000">
                <a:solidFill>
                  <a:schemeClr val="dk1"/>
                </a:solidFill>
              </a:rPr>
              <a:t>Region Proposal</a:t>
            </a:r>
            <a:r>
              <a:rPr lang="es" sz="2000">
                <a:solidFill>
                  <a:schemeClr val="dk1"/>
                </a:solidFill>
              </a:rPr>
              <a:t>: Some methods, like R-CNN, use a region proposal step to identify areas that might contain objects.</a:t>
            </a:r>
            <a:endParaRPr sz="2000">
              <a:solidFill>
                <a:schemeClr val="dk1"/>
              </a:solidFill>
            </a:endParaRPr>
          </a:p>
          <a:p>
            <a:pPr indent="0" lvl="0" marL="91440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AutoNum type="arabicPeriod"/>
            </a:pPr>
            <a:r>
              <a:rPr b="1" lang="es" sz="2000">
                <a:solidFill>
                  <a:schemeClr val="dk1"/>
                </a:solidFill>
              </a:rPr>
              <a:t>Classification and Localization</a:t>
            </a:r>
            <a:r>
              <a:rPr lang="es" sz="2000">
                <a:solidFill>
                  <a:schemeClr val="dk1"/>
                </a:solidFill>
              </a:rPr>
              <a:t>: The system classifies each proposed region into various classes and localizes the object using bounding boxes.</a:t>
            </a:r>
            <a:endParaRPr sz="2000">
              <a:solidFill>
                <a:schemeClr val="dk1"/>
              </a:solidFill>
            </a:endParaRPr>
          </a:p>
          <a:p>
            <a:pPr indent="0" lvl="0" marL="91440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AutoNum type="arabicPeriod"/>
            </a:pPr>
            <a:r>
              <a:rPr b="1" lang="es" sz="2000">
                <a:solidFill>
                  <a:schemeClr val="dk1"/>
                </a:solidFill>
              </a:rPr>
              <a:t>Non-Maximum Suppression</a:t>
            </a:r>
            <a:r>
              <a:rPr lang="es" sz="2000">
                <a:solidFill>
                  <a:schemeClr val="dk1"/>
                </a:solidFill>
              </a:rPr>
              <a:t>: This is a technique used to refine the bounding boxes and reduce the number of overlapping boxes.</a:t>
            </a:r>
            <a:endParaRPr sz="2000">
              <a:solidFill>
                <a:schemeClr val="dk1"/>
              </a:solidFill>
            </a:endParaRPr>
          </a:p>
          <a:p>
            <a:pPr indent="0" lvl="0" marL="457200" rtl="0" algn="l">
              <a:spcBef>
                <a:spcPts val="0"/>
              </a:spcBef>
              <a:spcAft>
                <a:spcPts val="0"/>
              </a:spcAft>
              <a:buClr>
                <a:schemeClr val="dk1"/>
              </a:buClr>
              <a:buSzPts val="1100"/>
              <a:buFont typeface="Arial"/>
              <a:buNone/>
            </a:pPr>
            <a:r>
              <a:t/>
            </a:r>
            <a:endParaRPr sz="2000">
              <a:solidFill>
                <a:schemeClr val="dk1"/>
              </a:solidFill>
            </a:endParaRPr>
          </a:p>
          <a:p>
            <a:pPr indent="0" lvl="0" marL="457200" rtl="0" algn="l">
              <a:spcBef>
                <a:spcPts val="0"/>
              </a:spcBef>
              <a:spcAft>
                <a:spcPts val="0"/>
              </a:spcAft>
              <a:buNone/>
            </a:pPr>
            <a:r>
              <a:t/>
            </a:r>
            <a:endParaRPr sz="2000">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45"/>
          <p:cNvSpPr txBox="1"/>
          <p:nvPr>
            <p:ph idx="4294967295" type="title"/>
          </p:nvPr>
        </p:nvSpPr>
        <p:spPr>
          <a:xfrm>
            <a:off x="505175" y="6000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Object Detection: Key Stages (ii)</a:t>
            </a:r>
            <a:endParaRPr b="1"/>
          </a:p>
        </p:txBody>
      </p:sp>
      <p:sp>
        <p:nvSpPr>
          <p:cNvPr id="486" name="Google Shape;486;p45"/>
          <p:cNvSpPr txBox="1"/>
          <p:nvPr/>
        </p:nvSpPr>
        <p:spPr>
          <a:xfrm>
            <a:off x="58800" y="918950"/>
            <a:ext cx="8594700" cy="8004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Char char="●"/>
            </a:pPr>
            <a:r>
              <a:rPr lang="es" sz="2000">
                <a:solidFill>
                  <a:schemeClr val="dk1"/>
                </a:solidFill>
              </a:rPr>
              <a:t>Non-Maximum </a:t>
            </a:r>
            <a:r>
              <a:rPr lang="es" sz="2000">
                <a:solidFill>
                  <a:schemeClr val="dk1"/>
                </a:solidFill>
              </a:rPr>
              <a:t>Suppression:</a:t>
            </a:r>
            <a:endParaRPr sz="2000">
              <a:solidFill>
                <a:schemeClr val="dk1"/>
              </a:solidFill>
            </a:endParaRPr>
          </a:p>
          <a:p>
            <a:pPr indent="0" lvl="0" marL="457200" rtl="0" algn="l">
              <a:spcBef>
                <a:spcPts val="0"/>
              </a:spcBef>
              <a:spcAft>
                <a:spcPts val="0"/>
              </a:spcAft>
              <a:buNone/>
            </a:pPr>
            <a:r>
              <a:t/>
            </a:r>
            <a:endParaRPr sz="2000">
              <a:solidFill>
                <a:schemeClr val="dk1"/>
              </a:solidFill>
            </a:endParaRPr>
          </a:p>
        </p:txBody>
      </p:sp>
      <p:pic>
        <p:nvPicPr>
          <p:cNvPr id="487" name="Google Shape;487;p45"/>
          <p:cNvPicPr preferRelativeResize="0"/>
          <p:nvPr/>
        </p:nvPicPr>
        <p:blipFill rotWithShape="1">
          <a:blip r:embed="rId3">
            <a:alphaModFix/>
          </a:blip>
          <a:srcRect b="0" l="12562" r="12570" t="0"/>
          <a:stretch/>
        </p:blipFill>
        <p:spPr>
          <a:xfrm>
            <a:off x="1005625" y="1394175"/>
            <a:ext cx="2438600" cy="2170899"/>
          </a:xfrm>
          <a:prstGeom prst="rect">
            <a:avLst/>
          </a:prstGeom>
          <a:noFill/>
          <a:ln>
            <a:noFill/>
          </a:ln>
        </p:spPr>
      </p:pic>
      <p:sp>
        <p:nvSpPr>
          <p:cNvPr id="488" name="Google Shape;488;p45"/>
          <p:cNvSpPr/>
          <p:nvPr/>
        </p:nvSpPr>
        <p:spPr>
          <a:xfrm>
            <a:off x="1607350" y="2000250"/>
            <a:ext cx="1318200" cy="12078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9" name="Google Shape;489;p45"/>
          <p:cNvSpPr/>
          <p:nvPr/>
        </p:nvSpPr>
        <p:spPr>
          <a:xfrm>
            <a:off x="2126025" y="1540325"/>
            <a:ext cx="1318200" cy="1207800"/>
          </a:xfrm>
          <a:prstGeom prst="rect">
            <a:avLst/>
          </a:prstGeom>
          <a:noFill/>
          <a:ln cap="flat" cmpd="sng" w="38100">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0" name="Google Shape;490;p45"/>
          <p:cNvSpPr/>
          <p:nvPr/>
        </p:nvSpPr>
        <p:spPr>
          <a:xfrm>
            <a:off x="1888000" y="2561025"/>
            <a:ext cx="595200" cy="3663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91" name="Google Shape;491;p45"/>
          <p:cNvPicPr preferRelativeResize="0"/>
          <p:nvPr/>
        </p:nvPicPr>
        <p:blipFill rotWithShape="1">
          <a:blip r:embed="rId3">
            <a:alphaModFix/>
          </a:blip>
          <a:srcRect b="0" l="12562" r="12570" t="0"/>
          <a:stretch/>
        </p:blipFill>
        <p:spPr>
          <a:xfrm>
            <a:off x="4865975" y="1338350"/>
            <a:ext cx="2438600" cy="2170899"/>
          </a:xfrm>
          <a:prstGeom prst="rect">
            <a:avLst/>
          </a:prstGeom>
          <a:noFill/>
          <a:ln>
            <a:noFill/>
          </a:ln>
        </p:spPr>
      </p:pic>
      <p:sp>
        <p:nvSpPr>
          <p:cNvPr id="492" name="Google Shape;492;p45"/>
          <p:cNvSpPr/>
          <p:nvPr/>
        </p:nvSpPr>
        <p:spPr>
          <a:xfrm>
            <a:off x="5467700" y="1944425"/>
            <a:ext cx="1318200" cy="12078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3" name="Google Shape;493;p45"/>
          <p:cNvSpPr/>
          <p:nvPr/>
        </p:nvSpPr>
        <p:spPr>
          <a:xfrm>
            <a:off x="3725650" y="2240650"/>
            <a:ext cx="858900" cy="366300"/>
          </a:xfrm>
          <a:prstGeom prst="rightArrow">
            <a:avLst>
              <a:gd fmla="val 50000" name="adj1"/>
              <a:gd fmla="val 50000" name="adj2"/>
            </a:avLst>
          </a:prstGeom>
          <a:solidFill>
            <a:schemeClr val="dk1"/>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4" name="Google Shape;494;p45"/>
          <p:cNvSpPr txBox="1"/>
          <p:nvPr/>
        </p:nvSpPr>
        <p:spPr>
          <a:xfrm>
            <a:off x="1607350" y="1660400"/>
            <a:ext cx="544200" cy="24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800">
                <a:solidFill>
                  <a:srgbClr val="FF0000"/>
                </a:solidFill>
              </a:rPr>
              <a:t>0.8</a:t>
            </a:r>
            <a:endParaRPr sz="1800">
              <a:solidFill>
                <a:srgbClr val="FF0000"/>
              </a:solidFill>
            </a:endParaRPr>
          </a:p>
        </p:txBody>
      </p:sp>
      <p:sp>
        <p:nvSpPr>
          <p:cNvPr id="495" name="Google Shape;495;p45"/>
          <p:cNvSpPr txBox="1"/>
          <p:nvPr/>
        </p:nvSpPr>
        <p:spPr>
          <a:xfrm>
            <a:off x="2929500" y="1472350"/>
            <a:ext cx="544200" cy="24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800">
                <a:solidFill>
                  <a:srgbClr val="00FFFF"/>
                </a:solidFill>
              </a:rPr>
              <a:t>0.5</a:t>
            </a:r>
            <a:endParaRPr sz="1800">
              <a:solidFill>
                <a:srgbClr val="00FFFF"/>
              </a:solidFill>
            </a:endParaRPr>
          </a:p>
        </p:txBody>
      </p:sp>
      <p:sp>
        <p:nvSpPr>
          <p:cNvPr id="496" name="Google Shape;496;p45"/>
          <p:cNvSpPr txBox="1"/>
          <p:nvPr/>
        </p:nvSpPr>
        <p:spPr>
          <a:xfrm>
            <a:off x="2146750" y="2812900"/>
            <a:ext cx="544200" cy="24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800">
                <a:solidFill>
                  <a:srgbClr val="FF00FF"/>
                </a:solidFill>
              </a:rPr>
              <a:t>0.3</a:t>
            </a:r>
            <a:endParaRPr sz="1800">
              <a:solidFill>
                <a:srgbClr val="FF00FF"/>
              </a:solidFill>
            </a:endParaRPr>
          </a:p>
        </p:txBody>
      </p:sp>
      <p:sp>
        <p:nvSpPr>
          <p:cNvPr id="497" name="Google Shape;497;p45"/>
          <p:cNvSpPr txBox="1"/>
          <p:nvPr/>
        </p:nvSpPr>
        <p:spPr>
          <a:xfrm>
            <a:off x="5493550" y="1584200"/>
            <a:ext cx="544200" cy="24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800">
                <a:solidFill>
                  <a:srgbClr val="FF0000"/>
                </a:solidFill>
              </a:rPr>
              <a:t>0.8</a:t>
            </a:r>
            <a:endParaRPr sz="1800">
              <a:solidFill>
                <a:srgbClr val="FF0000"/>
              </a:solidFill>
            </a:endParaRPr>
          </a:p>
        </p:txBody>
      </p:sp>
      <p:sp>
        <p:nvSpPr>
          <p:cNvPr id="498" name="Google Shape;498;p45"/>
          <p:cNvSpPr txBox="1"/>
          <p:nvPr/>
        </p:nvSpPr>
        <p:spPr>
          <a:xfrm>
            <a:off x="505175" y="3622900"/>
            <a:ext cx="8288400" cy="13947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dk1"/>
              </a:buClr>
              <a:buSzPts val="1500"/>
              <a:buAutoNum type="arabicPeriod"/>
            </a:pPr>
            <a:r>
              <a:rPr lang="es" sz="1500">
                <a:solidFill>
                  <a:schemeClr val="dk1"/>
                </a:solidFill>
              </a:rPr>
              <a:t>Sort the bounding boxes according to their confidence scores.</a:t>
            </a:r>
            <a:endParaRPr sz="1500">
              <a:solidFill>
                <a:schemeClr val="dk1"/>
              </a:solidFill>
            </a:endParaRPr>
          </a:p>
          <a:p>
            <a:pPr indent="-323850" lvl="0" marL="457200" rtl="0" algn="l">
              <a:spcBef>
                <a:spcPts val="0"/>
              </a:spcBef>
              <a:spcAft>
                <a:spcPts val="0"/>
              </a:spcAft>
              <a:buClr>
                <a:schemeClr val="dk1"/>
              </a:buClr>
              <a:buSzPts val="1500"/>
              <a:buAutoNum type="arabicPeriod"/>
            </a:pPr>
            <a:r>
              <a:rPr lang="es" sz="1500">
                <a:solidFill>
                  <a:schemeClr val="dk1"/>
                </a:solidFill>
              </a:rPr>
              <a:t>Select the bounding box with the highest confidence score.</a:t>
            </a:r>
            <a:endParaRPr sz="1500">
              <a:solidFill>
                <a:schemeClr val="dk1"/>
              </a:solidFill>
            </a:endParaRPr>
          </a:p>
          <a:p>
            <a:pPr indent="-323850" lvl="0" marL="457200" rtl="0" algn="l">
              <a:spcBef>
                <a:spcPts val="0"/>
              </a:spcBef>
              <a:spcAft>
                <a:spcPts val="0"/>
              </a:spcAft>
              <a:buClr>
                <a:schemeClr val="dk1"/>
              </a:buClr>
              <a:buSzPts val="1500"/>
              <a:buAutoNum type="arabicPeriod"/>
            </a:pPr>
            <a:r>
              <a:rPr lang="es" sz="1500">
                <a:solidFill>
                  <a:schemeClr val="dk1"/>
                </a:solidFill>
              </a:rPr>
              <a:t>Remove all the bounding boxes that have a high overlap with the bounding box selected in step 2. The amount of overlap is typically determined by a predefined threshold value.</a:t>
            </a:r>
            <a:endParaRPr sz="1500">
              <a:solidFill>
                <a:schemeClr val="dk1"/>
              </a:solidFill>
            </a:endParaRPr>
          </a:p>
          <a:p>
            <a:pPr indent="-323850" lvl="0" marL="457200" rtl="0" algn="l">
              <a:spcBef>
                <a:spcPts val="0"/>
              </a:spcBef>
              <a:spcAft>
                <a:spcPts val="0"/>
              </a:spcAft>
              <a:buClr>
                <a:schemeClr val="dk1"/>
              </a:buClr>
              <a:buSzPts val="1500"/>
              <a:buAutoNum type="arabicPeriod"/>
            </a:pPr>
            <a:r>
              <a:rPr lang="es" sz="1500">
                <a:solidFill>
                  <a:schemeClr val="dk1"/>
                </a:solidFill>
              </a:rPr>
              <a:t>Repeat steps 2 and 3.</a:t>
            </a:r>
            <a:endParaRPr sz="1500">
              <a:solidFill>
                <a:schemeClr val="dk1"/>
              </a:solidFill>
            </a:endParaRPr>
          </a:p>
          <a:p>
            <a:pPr indent="0" lvl="0" marL="0" rtl="0" algn="l">
              <a:spcBef>
                <a:spcPts val="0"/>
              </a:spcBef>
              <a:spcAft>
                <a:spcPts val="0"/>
              </a:spcAft>
              <a:buNone/>
            </a:pPr>
            <a:r>
              <a:t/>
            </a:r>
            <a:endParaRPr sz="1500">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46"/>
          <p:cNvSpPr txBox="1"/>
          <p:nvPr>
            <p:ph idx="4294967295" type="title"/>
          </p:nvPr>
        </p:nvSpPr>
        <p:spPr>
          <a:xfrm>
            <a:off x="505175" y="6000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Object Detection: Evaluation (i)</a:t>
            </a:r>
            <a:endParaRPr b="1"/>
          </a:p>
        </p:txBody>
      </p:sp>
      <p:sp>
        <p:nvSpPr>
          <p:cNvPr id="504" name="Google Shape;504;p46"/>
          <p:cNvSpPr txBox="1"/>
          <p:nvPr/>
        </p:nvSpPr>
        <p:spPr>
          <a:xfrm>
            <a:off x="58800" y="839925"/>
            <a:ext cx="8594700" cy="38790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Char char="●"/>
            </a:pPr>
            <a:r>
              <a:rPr b="1" lang="es" sz="2000">
                <a:solidFill>
                  <a:schemeClr val="dk1"/>
                </a:solidFill>
              </a:rPr>
              <a:t>Intersection over Union (IoU)</a:t>
            </a:r>
            <a:r>
              <a:rPr lang="es" sz="2000">
                <a:solidFill>
                  <a:schemeClr val="dk1"/>
                </a:solidFill>
              </a:rPr>
              <a:t>: It is used to measure the overlap between the predicted bounding box and the ground truth bounding box. </a:t>
            </a:r>
            <a:endParaRPr sz="2000">
              <a:solidFill>
                <a:schemeClr val="dk1"/>
              </a:solidFill>
            </a:endParaRPr>
          </a:p>
          <a:p>
            <a:pPr indent="0" lvl="0" marL="457200" rtl="0" algn="l">
              <a:spcBef>
                <a:spcPts val="0"/>
              </a:spcBef>
              <a:spcAft>
                <a:spcPts val="0"/>
              </a:spcAft>
              <a:buNone/>
            </a:pPr>
            <a:r>
              <a:t/>
            </a:r>
            <a:endParaRPr sz="2000">
              <a:solidFill>
                <a:schemeClr val="dk1"/>
              </a:solidFill>
            </a:endParaRPr>
          </a:p>
          <a:p>
            <a:pPr indent="0" lvl="0" marL="457200" rtl="0" algn="l">
              <a:spcBef>
                <a:spcPts val="0"/>
              </a:spcBef>
              <a:spcAft>
                <a:spcPts val="0"/>
              </a:spcAft>
              <a:buNone/>
            </a:pPr>
            <a:r>
              <a:t/>
            </a:r>
            <a:endParaRPr b="1" sz="2000">
              <a:solidFill>
                <a:schemeClr val="dk1"/>
              </a:solidFill>
            </a:endParaRPr>
          </a:p>
          <a:p>
            <a:pPr indent="0" lvl="0" marL="457200" rtl="0" algn="l">
              <a:spcBef>
                <a:spcPts val="0"/>
              </a:spcBef>
              <a:spcAft>
                <a:spcPts val="0"/>
              </a:spcAft>
              <a:buNone/>
            </a:pPr>
            <a:r>
              <a:t/>
            </a:r>
            <a:endParaRPr b="1" sz="2000">
              <a:solidFill>
                <a:schemeClr val="dk1"/>
              </a:solidFill>
            </a:endParaRPr>
          </a:p>
          <a:p>
            <a:pPr indent="0" lvl="0" marL="457200" rtl="0" algn="l">
              <a:spcBef>
                <a:spcPts val="0"/>
              </a:spcBef>
              <a:spcAft>
                <a:spcPts val="0"/>
              </a:spcAft>
              <a:buNone/>
            </a:pPr>
            <a:r>
              <a:t/>
            </a:r>
            <a:endParaRPr b="1" sz="2000">
              <a:solidFill>
                <a:schemeClr val="dk1"/>
              </a:solidFill>
            </a:endParaRPr>
          </a:p>
          <a:p>
            <a:pPr indent="0" lvl="0" marL="457200" rtl="0" algn="l">
              <a:spcBef>
                <a:spcPts val="0"/>
              </a:spcBef>
              <a:spcAft>
                <a:spcPts val="0"/>
              </a:spcAft>
              <a:buNone/>
            </a:pPr>
            <a:r>
              <a:t/>
            </a:r>
            <a:endParaRPr b="1" sz="2000">
              <a:solidFill>
                <a:schemeClr val="dk1"/>
              </a:solidFill>
            </a:endParaRPr>
          </a:p>
          <a:p>
            <a:pPr indent="0" lvl="0" marL="457200" rtl="0" algn="l">
              <a:spcBef>
                <a:spcPts val="0"/>
              </a:spcBef>
              <a:spcAft>
                <a:spcPts val="0"/>
              </a:spcAft>
              <a:buNone/>
            </a:pPr>
            <a:r>
              <a:t/>
            </a:r>
            <a:endParaRPr b="1" sz="2000">
              <a:solidFill>
                <a:schemeClr val="dk1"/>
              </a:solidFill>
            </a:endParaRPr>
          </a:p>
          <a:p>
            <a:pPr indent="0" lvl="0" marL="457200" rtl="0" algn="l">
              <a:spcBef>
                <a:spcPts val="0"/>
              </a:spcBef>
              <a:spcAft>
                <a:spcPts val="0"/>
              </a:spcAft>
              <a:buNone/>
            </a:pPr>
            <a:r>
              <a:t/>
            </a:r>
            <a:endParaRPr sz="2000">
              <a:solidFill>
                <a:schemeClr val="dk1"/>
              </a:solidFill>
            </a:endParaRPr>
          </a:p>
          <a:p>
            <a:pPr indent="0" lvl="0" marL="0" rtl="0" algn="l">
              <a:spcBef>
                <a:spcPts val="0"/>
              </a:spcBef>
              <a:spcAft>
                <a:spcPts val="0"/>
              </a:spcAft>
              <a:buNone/>
            </a:pPr>
            <a:r>
              <a:t/>
            </a:r>
            <a:endParaRPr sz="2000">
              <a:solidFill>
                <a:schemeClr val="dk1"/>
              </a:solidFill>
            </a:endParaRPr>
          </a:p>
          <a:p>
            <a:pPr indent="0" lvl="0" marL="457200" rtl="0" algn="l">
              <a:spcBef>
                <a:spcPts val="0"/>
              </a:spcBef>
              <a:spcAft>
                <a:spcPts val="0"/>
              </a:spcAft>
              <a:buNone/>
            </a:pPr>
            <a:r>
              <a:t/>
            </a:r>
            <a:endParaRPr sz="2000">
              <a:solidFill>
                <a:schemeClr val="dk1"/>
              </a:solidFill>
            </a:endParaRPr>
          </a:p>
        </p:txBody>
      </p:sp>
      <p:sp>
        <p:nvSpPr>
          <p:cNvPr id="505" name="Google Shape;505;p46"/>
          <p:cNvSpPr/>
          <p:nvPr/>
        </p:nvSpPr>
        <p:spPr>
          <a:xfrm>
            <a:off x="3918849" y="2584026"/>
            <a:ext cx="1211100" cy="386100"/>
          </a:xfrm>
          <a:prstGeom prst="rect">
            <a:avLst/>
          </a:prstGeom>
          <a:solidFill>
            <a:srgbClr val="6AA84F"/>
          </a:solid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06" name="Google Shape;506;p46"/>
          <p:cNvSpPr/>
          <p:nvPr/>
        </p:nvSpPr>
        <p:spPr>
          <a:xfrm>
            <a:off x="4737574" y="2776465"/>
            <a:ext cx="1211100" cy="386100"/>
          </a:xfrm>
          <a:prstGeom prst="rect">
            <a:avLst/>
          </a:prstGeom>
          <a:solidFill>
            <a:srgbClr val="6AA84F"/>
          </a:solid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07" name="Google Shape;507;p46"/>
          <p:cNvSpPr/>
          <p:nvPr/>
        </p:nvSpPr>
        <p:spPr>
          <a:xfrm>
            <a:off x="3938099" y="1713351"/>
            <a:ext cx="1211100" cy="386100"/>
          </a:xfrm>
          <a:prstGeom prst="rect">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08" name="Google Shape;508;p46"/>
          <p:cNvSpPr/>
          <p:nvPr/>
        </p:nvSpPr>
        <p:spPr>
          <a:xfrm>
            <a:off x="4756824" y="1905790"/>
            <a:ext cx="1211100" cy="386100"/>
          </a:xfrm>
          <a:prstGeom prst="rect">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09" name="Google Shape;509;p46"/>
          <p:cNvSpPr/>
          <p:nvPr/>
        </p:nvSpPr>
        <p:spPr>
          <a:xfrm>
            <a:off x="4760800" y="1905350"/>
            <a:ext cx="369300" cy="178500"/>
          </a:xfrm>
          <a:prstGeom prst="rect">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510" name="Google Shape;510;p46"/>
          <p:cNvCxnSpPr/>
          <p:nvPr/>
        </p:nvCxnSpPr>
        <p:spPr>
          <a:xfrm>
            <a:off x="3697750" y="2449625"/>
            <a:ext cx="2398200" cy="17100"/>
          </a:xfrm>
          <a:prstGeom prst="straightConnector1">
            <a:avLst/>
          </a:prstGeom>
          <a:noFill/>
          <a:ln cap="flat" cmpd="sng" w="38100">
            <a:solidFill>
              <a:schemeClr val="dk2"/>
            </a:solidFill>
            <a:prstDash val="solid"/>
            <a:round/>
            <a:headEnd len="med" w="med" type="none"/>
            <a:tailEnd len="med" w="med" type="none"/>
          </a:ln>
        </p:spPr>
      </p:cxnSp>
      <p:sp>
        <p:nvSpPr>
          <p:cNvPr id="511" name="Google Shape;511;p46"/>
          <p:cNvSpPr txBox="1"/>
          <p:nvPr/>
        </p:nvSpPr>
        <p:spPr>
          <a:xfrm>
            <a:off x="2949200" y="2203050"/>
            <a:ext cx="867600" cy="44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800">
                <a:solidFill>
                  <a:schemeClr val="dk2"/>
                </a:solidFill>
              </a:rPr>
              <a:t>IOU = </a:t>
            </a:r>
            <a:endParaRPr sz="1800">
              <a:solidFill>
                <a:schemeClr val="dk2"/>
              </a:solidFill>
            </a:endParaRPr>
          </a:p>
        </p:txBody>
      </p:sp>
      <p:pic>
        <p:nvPicPr>
          <p:cNvPr id="512" name="Google Shape;512;p46"/>
          <p:cNvPicPr preferRelativeResize="0"/>
          <p:nvPr/>
        </p:nvPicPr>
        <p:blipFill rotWithShape="1">
          <a:blip r:embed="rId3">
            <a:alphaModFix/>
          </a:blip>
          <a:srcRect b="0" l="12562" r="12570" t="0"/>
          <a:stretch/>
        </p:blipFill>
        <p:spPr>
          <a:xfrm>
            <a:off x="2427900" y="3431862"/>
            <a:ext cx="1919923" cy="1709164"/>
          </a:xfrm>
          <a:prstGeom prst="rect">
            <a:avLst/>
          </a:prstGeom>
          <a:noFill/>
          <a:ln>
            <a:noFill/>
          </a:ln>
        </p:spPr>
      </p:pic>
      <p:sp>
        <p:nvSpPr>
          <p:cNvPr id="513" name="Google Shape;513;p46"/>
          <p:cNvSpPr/>
          <p:nvPr/>
        </p:nvSpPr>
        <p:spPr>
          <a:xfrm>
            <a:off x="3199725" y="3946075"/>
            <a:ext cx="1071300" cy="9525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14" name="Google Shape;514;p46"/>
          <p:cNvSpPr/>
          <p:nvPr/>
        </p:nvSpPr>
        <p:spPr>
          <a:xfrm>
            <a:off x="2985075" y="4021925"/>
            <a:ext cx="1157700" cy="9525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15" name="Google Shape;515;p46"/>
          <p:cNvPicPr preferRelativeResize="0"/>
          <p:nvPr/>
        </p:nvPicPr>
        <p:blipFill rotWithShape="1">
          <a:blip r:embed="rId3">
            <a:alphaModFix/>
          </a:blip>
          <a:srcRect b="0" l="12562" r="12570" t="0"/>
          <a:stretch/>
        </p:blipFill>
        <p:spPr>
          <a:xfrm>
            <a:off x="5531350" y="3431862"/>
            <a:ext cx="1919923" cy="1709164"/>
          </a:xfrm>
          <a:prstGeom prst="rect">
            <a:avLst/>
          </a:prstGeom>
          <a:noFill/>
          <a:ln>
            <a:noFill/>
          </a:ln>
        </p:spPr>
      </p:pic>
      <p:sp>
        <p:nvSpPr>
          <p:cNvPr id="516" name="Google Shape;516;p46"/>
          <p:cNvSpPr/>
          <p:nvPr/>
        </p:nvSpPr>
        <p:spPr>
          <a:xfrm>
            <a:off x="6274525" y="3472325"/>
            <a:ext cx="1071300" cy="9525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17" name="Google Shape;517;p46"/>
          <p:cNvSpPr/>
          <p:nvPr/>
        </p:nvSpPr>
        <p:spPr>
          <a:xfrm>
            <a:off x="6019800" y="4021925"/>
            <a:ext cx="1071300" cy="9525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18" name="Google Shape;518;p46"/>
          <p:cNvSpPr txBox="1"/>
          <p:nvPr/>
        </p:nvSpPr>
        <p:spPr>
          <a:xfrm>
            <a:off x="4551925" y="4005600"/>
            <a:ext cx="712800" cy="50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3800">
                <a:solidFill>
                  <a:schemeClr val="dk2"/>
                </a:solidFill>
              </a:rPr>
              <a:t> &gt;</a:t>
            </a:r>
            <a:endParaRPr b="1" sz="3800">
              <a:solidFill>
                <a:schemeClr val="dk2"/>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47"/>
          <p:cNvSpPr txBox="1"/>
          <p:nvPr>
            <p:ph idx="4294967295" type="title"/>
          </p:nvPr>
        </p:nvSpPr>
        <p:spPr>
          <a:xfrm>
            <a:off x="505175" y="6000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Object Detection: Evaluation (ii)</a:t>
            </a:r>
            <a:endParaRPr b="1"/>
          </a:p>
        </p:txBody>
      </p:sp>
      <p:sp>
        <p:nvSpPr>
          <p:cNvPr id="524" name="Google Shape;524;p47"/>
          <p:cNvSpPr txBox="1"/>
          <p:nvPr/>
        </p:nvSpPr>
        <p:spPr>
          <a:xfrm>
            <a:off x="58800" y="1086550"/>
            <a:ext cx="8594700" cy="357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s" sz="2000">
                <a:solidFill>
                  <a:schemeClr val="dk1"/>
                </a:solidFill>
              </a:rPr>
              <a:t>Mean Average Precision (mAP):</a:t>
            </a:r>
            <a:endParaRPr sz="2000">
              <a:solidFill>
                <a:schemeClr val="dk1"/>
              </a:solidFill>
            </a:endParaRPr>
          </a:p>
          <a:p>
            <a:pPr indent="-355600" lvl="0" marL="457200" rtl="0" algn="l">
              <a:spcBef>
                <a:spcPts val="0"/>
              </a:spcBef>
              <a:spcAft>
                <a:spcPts val="0"/>
              </a:spcAft>
              <a:buClr>
                <a:schemeClr val="dk1"/>
              </a:buClr>
              <a:buSzPts val="2000"/>
              <a:buChar char="●"/>
            </a:pPr>
            <a:r>
              <a:rPr b="1" lang="es" sz="2000">
                <a:solidFill>
                  <a:schemeClr val="dk1"/>
                </a:solidFill>
              </a:rPr>
              <a:t>Precision</a:t>
            </a:r>
            <a:r>
              <a:rPr lang="es" sz="2000">
                <a:solidFill>
                  <a:schemeClr val="dk1"/>
                </a:solidFill>
              </a:rPr>
              <a:t>: It is the ratio of correctly predicted positive observations to the total predicted positives.</a:t>
            </a:r>
            <a:endParaRPr sz="2000">
              <a:solidFill>
                <a:schemeClr val="dk1"/>
              </a:solidFill>
            </a:endParaRPr>
          </a:p>
          <a:p>
            <a:pPr indent="-355600" lvl="0" marL="457200" rtl="0" algn="l">
              <a:spcBef>
                <a:spcPts val="0"/>
              </a:spcBef>
              <a:spcAft>
                <a:spcPts val="0"/>
              </a:spcAft>
              <a:buClr>
                <a:schemeClr val="dk1"/>
              </a:buClr>
              <a:buSzPts val="2000"/>
              <a:buChar char="●"/>
            </a:pPr>
            <a:r>
              <a:rPr b="1" lang="es" sz="2000">
                <a:solidFill>
                  <a:schemeClr val="dk1"/>
                </a:solidFill>
              </a:rPr>
              <a:t>Recall</a:t>
            </a:r>
            <a:r>
              <a:rPr lang="es" sz="2000">
                <a:solidFill>
                  <a:schemeClr val="dk1"/>
                </a:solidFill>
              </a:rPr>
              <a:t>: It is the ratio of correctly predicted positive observations to all observations in actual class.</a:t>
            </a:r>
            <a:endParaRPr sz="2000">
              <a:solidFill>
                <a:schemeClr val="dk1"/>
              </a:solidFill>
            </a:endParaRPr>
          </a:p>
          <a:p>
            <a:pPr indent="-355600" lvl="0" marL="457200" rtl="0" algn="l">
              <a:spcBef>
                <a:spcPts val="0"/>
              </a:spcBef>
              <a:spcAft>
                <a:spcPts val="0"/>
              </a:spcAft>
              <a:buClr>
                <a:schemeClr val="dk1"/>
              </a:buClr>
              <a:buSzPts val="2000"/>
              <a:buChar char="●"/>
            </a:pPr>
            <a:r>
              <a:rPr b="1" lang="es" sz="2000">
                <a:solidFill>
                  <a:schemeClr val="dk1"/>
                </a:solidFill>
              </a:rPr>
              <a:t>Average Precision (AP):</a:t>
            </a:r>
            <a:r>
              <a:rPr lang="es" sz="2000">
                <a:solidFill>
                  <a:schemeClr val="dk1"/>
                </a:solidFill>
              </a:rPr>
              <a:t> For each class, AP is calculated by plotting a precision-recall curve, which shows the trade-off between precision and recall for different thresholds. AP is the area under this curve.</a:t>
            </a:r>
            <a:endParaRPr sz="2000">
              <a:solidFill>
                <a:schemeClr val="dk1"/>
              </a:solidFill>
            </a:endParaRPr>
          </a:p>
          <a:p>
            <a:pPr indent="-355600" lvl="0" marL="457200" rtl="0" algn="l">
              <a:spcBef>
                <a:spcPts val="0"/>
              </a:spcBef>
              <a:spcAft>
                <a:spcPts val="0"/>
              </a:spcAft>
              <a:buClr>
                <a:schemeClr val="dk1"/>
              </a:buClr>
              <a:buSzPts val="2000"/>
              <a:buChar char="●"/>
            </a:pPr>
            <a:r>
              <a:rPr b="1" lang="es" sz="2000">
                <a:solidFill>
                  <a:schemeClr val="dk1"/>
                </a:solidFill>
              </a:rPr>
              <a:t>Mean Average Precision (mAP):</a:t>
            </a:r>
            <a:r>
              <a:rPr lang="es" sz="2000">
                <a:solidFill>
                  <a:schemeClr val="dk1"/>
                </a:solidFill>
              </a:rPr>
              <a:t> This is the mean of the AP over all classes or over a specific range of object sizes (like small, medium, or large objects). </a:t>
            </a:r>
            <a:endParaRPr sz="2000">
              <a:solidFill>
                <a:schemeClr val="dk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48"/>
          <p:cNvSpPr txBox="1"/>
          <p:nvPr>
            <p:ph idx="4294967295" type="title"/>
          </p:nvPr>
        </p:nvSpPr>
        <p:spPr>
          <a:xfrm>
            <a:off x="505175" y="6000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Object Detection: Evaluation (iii)</a:t>
            </a:r>
            <a:endParaRPr b="1"/>
          </a:p>
        </p:txBody>
      </p:sp>
      <p:pic>
        <p:nvPicPr>
          <p:cNvPr id="530" name="Google Shape;530;p48"/>
          <p:cNvPicPr preferRelativeResize="0"/>
          <p:nvPr/>
        </p:nvPicPr>
        <p:blipFill>
          <a:blip r:embed="rId3">
            <a:alphaModFix/>
          </a:blip>
          <a:stretch>
            <a:fillRect/>
          </a:stretch>
        </p:blipFill>
        <p:spPr>
          <a:xfrm>
            <a:off x="2466473" y="2160125"/>
            <a:ext cx="3762200" cy="2983375"/>
          </a:xfrm>
          <a:prstGeom prst="rect">
            <a:avLst/>
          </a:prstGeom>
          <a:noFill/>
          <a:ln>
            <a:noFill/>
          </a:ln>
        </p:spPr>
      </p:pic>
      <p:sp>
        <p:nvSpPr>
          <p:cNvPr id="531" name="Google Shape;531;p48"/>
          <p:cNvSpPr txBox="1"/>
          <p:nvPr/>
        </p:nvSpPr>
        <p:spPr>
          <a:xfrm>
            <a:off x="108125" y="892950"/>
            <a:ext cx="8478900" cy="14160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Char char="●"/>
            </a:pPr>
            <a:r>
              <a:rPr b="1" lang="es" sz="2000">
                <a:solidFill>
                  <a:schemeClr val="dk1"/>
                </a:solidFill>
              </a:rPr>
              <a:t>Thresholds:</a:t>
            </a:r>
            <a:r>
              <a:rPr lang="es" sz="2000">
                <a:solidFill>
                  <a:schemeClr val="dk1"/>
                </a:solidFill>
              </a:rPr>
              <a:t> The precision-recall curve can change significantly based on the IoU threshold. A common practice is to evaluate AP at different IoU thresholds (e.g., 0.5, 0.75, or averaged over 0.5 to 0.95 with a step size of 0.05).</a:t>
            </a:r>
            <a:endParaRPr/>
          </a:p>
        </p:txBody>
      </p:sp>
      <p:sp>
        <p:nvSpPr>
          <p:cNvPr id="532" name="Google Shape;532;p48"/>
          <p:cNvSpPr txBox="1"/>
          <p:nvPr/>
        </p:nvSpPr>
        <p:spPr>
          <a:xfrm rot="-5398908">
            <a:off x="2806350" y="2801144"/>
            <a:ext cx="944100" cy="1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000">
                <a:solidFill>
                  <a:schemeClr val="dk2"/>
                </a:solidFill>
              </a:rPr>
              <a:t>Threshold 1</a:t>
            </a:r>
            <a:endParaRPr sz="1000">
              <a:solidFill>
                <a:schemeClr val="dk2"/>
              </a:solidFill>
            </a:endParaRPr>
          </a:p>
        </p:txBody>
      </p:sp>
      <p:sp>
        <p:nvSpPr>
          <p:cNvPr id="533" name="Google Shape;533;p48"/>
          <p:cNvSpPr txBox="1"/>
          <p:nvPr/>
        </p:nvSpPr>
        <p:spPr>
          <a:xfrm rot="-5398908">
            <a:off x="3256775" y="2801144"/>
            <a:ext cx="944100" cy="1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000">
                <a:solidFill>
                  <a:schemeClr val="dk2"/>
                </a:solidFill>
              </a:rPr>
              <a:t>Threshold 2</a:t>
            </a:r>
            <a:endParaRPr sz="1000">
              <a:solidFill>
                <a:schemeClr val="dk2"/>
              </a:solidFill>
            </a:endParaRPr>
          </a:p>
        </p:txBody>
      </p:sp>
      <p:sp>
        <p:nvSpPr>
          <p:cNvPr id="534" name="Google Shape;534;p48"/>
          <p:cNvSpPr txBox="1"/>
          <p:nvPr/>
        </p:nvSpPr>
        <p:spPr>
          <a:xfrm rot="-5398908">
            <a:off x="3749350" y="2806494"/>
            <a:ext cx="944100" cy="1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000">
                <a:solidFill>
                  <a:schemeClr val="dk2"/>
                </a:solidFill>
              </a:rPr>
              <a:t>Threshold 3</a:t>
            </a:r>
            <a:endParaRPr sz="1000">
              <a:solidFill>
                <a:schemeClr val="dk2"/>
              </a:solidFill>
            </a:endParaRPr>
          </a:p>
        </p:txBody>
      </p:sp>
      <p:sp>
        <p:nvSpPr>
          <p:cNvPr id="535" name="Google Shape;535;p48"/>
          <p:cNvSpPr txBox="1"/>
          <p:nvPr/>
        </p:nvSpPr>
        <p:spPr>
          <a:xfrm rot="-5398908">
            <a:off x="5228425" y="4140669"/>
            <a:ext cx="944100" cy="1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000">
                <a:solidFill>
                  <a:schemeClr val="dk2"/>
                </a:solidFill>
              </a:rPr>
              <a:t>Threshold N</a:t>
            </a:r>
            <a:endParaRPr sz="1000">
              <a:solidFill>
                <a:schemeClr val="dk2"/>
              </a:solidFill>
            </a:endParaRPr>
          </a:p>
        </p:txBody>
      </p:sp>
      <p:sp>
        <p:nvSpPr>
          <p:cNvPr id="536" name="Google Shape;536;p48"/>
          <p:cNvSpPr txBox="1"/>
          <p:nvPr/>
        </p:nvSpPr>
        <p:spPr>
          <a:xfrm>
            <a:off x="4178925" y="3473850"/>
            <a:ext cx="858900" cy="22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300">
                <a:solidFill>
                  <a:srgbClr val="FF0000"/>
                </a:solidFill>
              </a:rPr>
              <a:t>@0.95</a:t>
            </a:r>
            <a:endParaRPr sz="1300">
              <a:solidFill>
                <a:srgbClr val="FF0000"/>
              </a:solidFill>
            </a:endParaRPr>
          </a:p>
        </p:txBody>
      </p:sp>
      <p:sp>
        <p:nvSpPr>
          <p:cNvPr id="537" name="Google Shape;537;p48"/>
          <p:cNvSpPr txBox="1"/>
          <p:nvPr/>
        </p:nvSpPr>
        <p:spPr>
          <a:xfrm>
            <a:off x="5037825" y="2618700"/>
            <a:ext cx="858900" cy="22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300">
                <a:solidFill>
                  <a:srgbClr val="4A86E8"/>
                </a:solidFill>
              </a:rPr>
              <a:t>@0.</a:t>
            </a:r>
            <a:r>
              <a:rPr lang="es" sz="1300">
                <a:solidFill>
                  <a:srgbClr val="4A86E8"/>
                </a:solidFill>
              </a:rPr>
              <a:t>5</a:t>
            </a:r>
            <a:endParaRPr sz="1300">
              <a:solidFill>
                <a:srgbClr val="4A86E8"/>
              </a:solidFill>
            </a:endParaRPr>
          </a:p>
        </p:txBody>
      </p:sp>
      <p:sp>
        <p:nvSpPr>
          <p:cNvPr id="538" name="Google Shape;538;p48"/>
          <p:cNvSpPr/>
          <p:nvPr/>
        </p:nvSpPr>
        <p:spPr>
          <a:xfrm>
            <a:off x="3061600" y="2474800"/>
            <a:ext cx="2835115" cy="2134607"/>
          </a:xfrm>
          <a:custGeom>
            <a:rect b="b" l="l" r="r" t="t"/>
            <a:pathLst>
              <a:path extrusionOk="0" h="25173" w="42523">
                <a:moveTo>
                  <a:pt x="0" y="0"/>
                </a:moveTo>
                <a:cubicBezTo>
                  <a:pt x="8802" y="0"/>
                  <a:pt x="16620" y="5930"/>
                  <a:pt x="24493" y="9865"/>
                </a:cubicBezTo>
                <a:cubicBezTo>
                  <a:pt x="31545" y="13389"/>
                  <a:pt x="40032" y="17693"/>
                  <a:pt x="42523" y="25173"/>
                </a:cubicBezTo>
              </a:path>
            </a:pathLst>
          </a:custGeom>
          <a:noFill/>
          <a:ln cap="flat" cmpd="sng" w="9525">
            <a:solidFill>
              <a:srgbClr val="FF0000"/>
            </a:solidFill>
            <a:prstDash val="solid"/>
            <a:round/>
            <a:headEnd len="med" w="med" type="none"/>
            <a:tailEnd len="med" w="med" type="none"/>
          </a:ln>
        </p:spPr>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49"/>
          <p:cNvSpPr txBox="1"/>
          <p:nvPr>
            <p:ph idx="4294967295" type="title"/>
          </p:nvPr>
        </p:nvSpPr>
        <p:spPr>
          <a:xfrm>
            <a:off x="505175" y="6000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Object Detection: Evaluation (iv)</a:t>
            </a:r>
            <a:endParaRPr b="1"/>
          </a:p>
        </p:txBody>
      </p:sp>
      <p:sp>
        <p:nvSpPr>
          <p:cNvPr id="544" name="Google Shape;544;p49"/>
          <p:cNvSpPr txBox="1"/>
          <p:nvPr/>
        </p:nvSpPr>
        <p:spPr>
          <a:xfrm>
            <a:off x="58800" y="1086550"/>
            <a:ext cx="85947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s" sz="2000">
                <a:solidFill>
                  <a:schemeClr val="dk1"/>
                </a:solidFill>
              </a:rPr>
              <a:t>Evaluation Protocols:</a:t>
            </a:r>
            <a:endParaRPr b="1" sz="2000">
              <a:solidFill>
                <a:schemeClr val="dk1"/>
              </a:solidFill>
            </a:endParaRPr>
          </a:p>
          <a:p>
            <a:pPr indent="-355600" lvl="0" marL="457200" rtl="0" algn="l">
              <a:spcBef>
                <a:spcPts val="0"/>
              </a:spcBef>
              <a:spcAft>
                <a:spcPts val="0"/>
              </a:spcAft>
              <a:buClr>
                <a:schemeClr val="dk1"/>
              </a:buClr>
              <a:buSzPts val="2000"/>
              <a:buChar char="●"/>
            </a:pPr>
            <a:r>
              <a:rPr b="1" lang="es" sz="2000">
                <a:solidFill>
                  <a:schemeClr val="dk1"/>
                </a:solidFill>
              </a:rPr>
              <a:t>COCO mAP</a:t>
            </a:r>
            <a:r>
              <a:rPr lang="es" sz="2000">
                <a:solidFill>
                  <a:schemeClr val="dk1"/>
                </a:solidFill>
              </a:rPr>
              <a:t>: The COCO dataset uses an average mAP calculated over multiple IoU thresholds (from 0.5 to 0.95). This gives a more comprehensive understanding of the model's performance.</a:t>
            </a:r>
            <a:endParaRPr sz="2000">
              <a:solidFill>
                <a:schemeClr val="dk1"/>
              </a:solidFill>
            </a:endParaRPr>
          </a:p>
          <a:p>
            <a:pPr indent="0" lvl="0" marL="45720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Char char="●"/>
            </a:pPr>
            <a:r>
              <a:rPr b="1" lang="es" sz="2000">
                <a:solidFill>
                  <a:schemeClr val="dk1"/>
                </a:solidFill>
              </a:rPr>
              <a:t>PASCAL VOC mAP</a:t>
            </a:r>
            <a:r>
              <a:rPr lang="es" sz="2000">
                <a:solidFill>
                  <a:schemeClr val="dk1"/>
                </a:solidFill>
              </a:rPr>
              <a:t>: Earlier versions of the PASCAL VOC challenge used a single IoU threshold of 0.5 to calculate mAP, making it less strict compared to the COCO evaluation.</a:t>
            </a:r>
            <a:endParaRPr sz="2000">
              <a:solidFill>
                <a:schemeClr val="dk1"/>
              </a:solidFill>
            </a:endParaRPr>
          </a:p>
          <a:p>
            <a:pPr indent="0" lvl="0" marL="0" rtl="0" algn="l">
              <a:spcBef>
                <a:spcPts val="0"/>
              </a:spcBef>
              <a:spcAft>
                <a:spcPts val="0"/>
              </a:spcAft>
              <a:buNone/>
            </a:pPr>
            <a:r>
              <a:t/>
            </a:r>
            <a:endParaRPr sz="2000">
              <a:solidFill>
                <a:schemeClr val="dk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50"/>
          <p:cNvSpPr txBox="1"/>
          <p:nvPr>
            <p:ph idx="4294967295" type="title"/>
          </p:nvPr>
        </p:nvSpPr>
        <p:spPr>
          <a:xfrm>
            <a:off x="505175" y="6000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Object Detection: Evaluation (v)</a:t>
            </a:r>
            <a:endParaRPr b="1"/>
          </a:p>
        </p:txBody>
      </p:sp>
      <p:sp>
        <p:nvSpPr>
          <p:cNvPr id="550" name="Google Shape;550;p50"/>
          <p:cNvSpPr txBox="1"/>
          <p:nvPr/>
        </p:nvSpPr>
        <p:spPr>
          <a:xfrm>
            <a:off x="58800" y="1086550"/>
            <a:ext cx="85947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2000">
                <a:solidFill>
                  <a:schemeClr val="dk1"/>
                </a:solidFill>
              </a:rPr>
              <a:t>Benchmarking</a:t>
            </a:r>
            <a:r>
              <a:rPr b="1" lang="es" sz="2000">
                <a:solidFill>
                  <a:schemeClr val="dk1"/>
                </a:solidFill>
              </a:rPr>
              <a:t>:</a:t>
            </a:r>
            <a:endParaRPr b="1" sz="2000">
              <a:solidFill>
                <a:schemeClr val="dk1"/>
              </a:solidFill>
            </a:endParaRPr>
          </a:p>
          <a:p>
            <a:pPr indent="0" lvl="0" marL="457200" rtl="0" algn="l">
              <a:spcBef>
                <a:spcPts val="0"/>
              </a:spcBef>
              <a:spcAft>
                <a:spcPts val="0"/>
              </a:spcAft>
              <a:buNone/>
            </a:pPr>
            <a:r>
              <a:t/>
            </a:r>
            <a:endParaRPr sz="2000">
              <a:solidFill>
                <a:schemeClr val="dk1"/>
              </a:solidFill>
            </a:endParaRPr>
          </a:p>
          <a:p>
            <a:pPr indent="0" lvl="0" marL="0" rtl="0" algn="l">
              <a:spcBef>
                <a:spcPts val="0"/>
              </a:spcBef>
              <a:spcAft>
                <a:spcPts val="0"/>
              </a:spcAft>
              <a:buNone/>
            </a:pPr>
            <a:r>
              <a:t/>
            </a:r>
            <a:endParaRPr sz="2000">
              <a:solidFill>
                <a:schemeClr val="dk1"/>
              </a:solidFill>
            </a:endParaRPr>
          </a:p>
        </p:txBody>
      </p:sp>
      <p:pic>
        <p:nvPicPr>
          <p:cNvPr id="551" name="Google Shape;551;p50"/>
          <p:cNvPicPr preferRelativeResize="0"/>
          <p:nvPr/>
        </p:nvPicPr>
        <p:blipFill>
          <a:blip r:embed="rId3">
            <a:alphaModFix/>
          </a:blip>
          <a:stretch>
            <a:fillRect/>
          </a:stretch>
        </p:blipFill>
        <p:spPr>
          <a:xfrm>
            <a:off x="455000" y="1642425"/>
            <a:ext cx="8233999" cy="3087750"/>
          </a:xfrm>
          <a:prstGeom prst="rect">
            <a:avLst/>
          </a:prstGeom>
          <a:noFill/>
          <a:ln>
            <a:noFill/>
          </a:ln>
        </p:spPr>
      </p:pic>
      <p:sp>
        <p:nvSpPr>
          <p:cNvPr id="552" name="Google Shape;552;p50"/>
          <p:cNvSpPr txBox="1"/>
          <p:nvPr/>
        </p:nvSpPr>
        <p:spPr>
          <a:xfrm>
            <a:off x="267675" y="4803500"/>
            <a:ext cx="5758500" cy="1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100">
                <a:solidFill>
                  <a:schemeClr val="dk2"/>
                </a:solidFill>
              </a:rPr>
              <a:t>Source</a:t>
            </a:r>
            <a:r>
              <a:rPr lang="es" sz="1100">
                <a:solidFill>
                  <a:schemeClr val="dk2"/>
                </a:solidFill>
              </a:rPr>
              <a:t>: </a:t>
            </a:r>
            <a:r>
              <a:rPr lang="es" sz="1100" u="sng">
                <a:solidFill>
                  <a:schemeClr val="hlink"/>
                </a:solidFill>
                <a:hlinkClick r:id="rId4"/>
              </a:rPr>
              <a:t>https://github.com/ultralytics/yolov5#yolov8--new</a:t>
            </a:r>
            <a:endParaRPr sz="1100">
              <a:solidFill>
                <a:schemeClr val="dk1"/>
              </a:solidFill>
            </a:endParaRPr>
          </a:p>
          <a:p>
            <a:pPr indent="0" lvl="0" marL="0" rtl="0" algn="l">
              <a:spcBef>
                <a:spcPts val="0"/>
              </a:spcBef>
              <a:spcAft>
                <a:spcPts val="0"/>
              </a:spcAft>
              <a:buNone/>
            </a:pPr>
            <a:r>
              <a:t/>
            </a:r>
            <a:endParaRPr sz="1100">
              <a:solidFill>
                <a:schemeClr val="dk2"/>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51"/>
          <p:cNvSpPr txBox="1"/>
          <p:nvPr>
            <p:ph idx="4294967295" type="title"/>
          </p:nvPr>
        </p:nvSpPr>
        <p:spPr>
          <a:xfrm>
            <a:off x="505175" y="6000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Object Detection: Evaluation (vi)</a:t>
            </a:r>
            <a:endParaRPr b="1"/>
          </a:p>
        </p:txBody>
      </p:sp>
      <p:sp>
        <p:nvSpPr>
          <p:cNvPr id="558" name="Google Shape;558;p51"/>
          <p:cNvSpPr txBox="1"/>
          <p:nvPr/>
        </p:nvSpPr>
        <p:spPr>
          <a:xfrm>
            <a:off x="58800" y="1086550"/>
            <a:ext cx="85947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2000">
                <a:solidFill>
                  <a:schemeClr val="dk1"/>
                </a:solidFill>
              </a:rPr>
              <a:t>Benchmarking:</a:t>
            </a:r>
            <a:endParaRPr b="1" sz="2000">
              <a:solidFill>
                <a:schemeClr val="dk1"/>
              </a:solidFill>
            </a:endParaRPr>
          </a:p>
          <a:p>
            <a:pPr indent="0" lvl="0" marL="457200" rtl="0" algn="l">
              <a:spcBef>
                <a:spcPts val="0"/>
              </a:spcBef>
              <a:spcAft>
                <a:spcPts val="0"/>
              </a:spcAft>
              <a:buNone/>
            </a:pPr>
            <a:r>
              <a:t/>
            </a:r>
            <a:endParaRPr sz="2000">
              <a:solidFill>
                <a:schemeClr val="dk1"/>
              </a:solidFill>
            </a:endParaRPr>
          </a:p>
          <a:p>
            <a:pPr indent="0" lvl="0" marL="0" rtl="0" algn="l">
              <a:spcBef>
                <a:spcPts val="0"/>
              </a:spcBef>
              <a:spcAft>
                <a:spcPts val="0"/>
              </a:spcAft>
              <a:buNone/>
            </a:pPr>
            <a:r>
              <a:t/>
            </a:r>
            <a:endParaRPr sz="2000">
              <a:solidFill>
                <a:schemeClr val="dk1"/>
              </a:solidFill>
            </a:endParaRPr>
          </a:p>
        </p:txBody>
      </p:sp>
      <p:sp>
        <p:nvSpPr>
          <p:cNvPr id="559" name="Google Shape;559;p51"/>
          <p:cNvSpPr txBox="1"/>
          <p:nvPr/>
        </p:nvSpPr>
        <p:spPr>
          <a:xfrm>
            <a:off x="267675" y="4803500"/>
            <a:ext cx="5758500" cy="1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100">
                <a:solidFill>
                  <a:schemeClr val="dk2"/>
                </a:solidFill>
              </a:rPr>
              <a:t>Source</a:t>
            </a:r>
            <a:r>
              <a:rPr lang="es" sz="1100">
                <a:solidFill>
                  <a:schemeClr val="dk2"/>
                </a:solidFill>
              </a:rPr>
              <a:t>: </a:t>
            </a:r>
            <a:r>
              <a:rPr lang="es" sz="1100" u="sng">
                <a:solidFill>
                  <a:schemeClr val="hlink"/>
                </a:solidFill>
                <a:hlinkClick r:id="rId3"/>
              </a:rPr>
              <a:t>https://pjreddie.com/media/files/papers/YOLOv3.pdf</a:t>
            </a:r>
            <a:endParaRPr sz="1100">
              <a:solidFill>
                <a:schemeClr val="dk2"/>
              </a:solidFill>
            </a:endParaRPr>
          </a:p>
        </p:txBody>
      </p:sp>
      <p:pic>
        <p:nvPicPr>
          <p:cNvPr id="560" name="Google Shape;560;p51"/>
          <p:cNvPicPr preferRelativeResize="0"/>
          <p:nvPr/>
        </p:nvPicPr>
        <p:blipFill>
          <a:blip r:embed="rId4">
            <a:alphaModFix/>
          </a:blip>
          <a:stretch>
            <a:fillRect/>
          </a:stretch>
        </p:blipFill>
        <p:spPr>
          <a:xfrm>
            <a:off x="943350" y="1494775"/>
            <a:ext cx="7365874" cy="31742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52"/>
          <p:cNvSpPr txBox="1"/>
          <p:nvPr>
            <p:ph idx="4294967295" type="title"/>
          </p:nvPr>
        </p:nvSpPr>
        <p:spPr>
          <a:xfrm>
            <a:off x="505175" y="6000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Object Detection: Two-stage Object Detectors (i)  </a:t>
            </a:r>
            <a:endParaRPr b="1"/>
          </a:p>
        </p:txBody>
      </p:sp>
      <p:sp>
        <p:nvSpPr>
          <p:cNvPr id="566" name="Google Shape;566;p52"/>
          <p:cNvSpPr txBox="1"/>
          <p:nvPr/>
        </p:nvSpPr>
        <p:spPr>
          <a:xfrm>
            <a:off x="66025" y="1006975"/>
            <a:ext cx="8594700" cy="44946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Char char="●"/>
            </a:pPr>
            <a:r>
              <a:rPr b="1" lang="es" sz="2000">
                <a:solidFill>
                  <a:schemeClr val="dk1"/>
                </a:solidFill>
              </a:rPr>
              <a:t>Stages:</a:t>
            </a:r>
            <a:endParaRPr b="1" sz="2000">
              <a:solidFill>
                <a:schemeClr val="dk1"/>
              </a:solidFill>
            </a:endParaRPr>
          </a:p>
          <a:p>
            <a:pPr indent="-355600" lvl="1" marL="914400" rtl="0" algn="l">
              <a:spcBef>
                <a:spcPts val="0"/>
              </a:spcBef>
              <a:spcAft>
                <a:spcPts val="0"/>
              </a:spcAft>
              <a:buClr>
                <a:schemeClr val="dk1"/>
              </a:buClr>
              <a:buSzPts val="2000"/>
              <a:buChar char="○"/>
            </a:pPr>
            <a:r>
              <a:rPr b="1" lang="es" sz="2000">
                <a:solidFill>
                  <a:schemeClr val="dk1"/>
                </a:solidFill>
              </a:rPr>
              <a:t>First Stage - Region Proposal</a:t>
            </a:r>
            <a:r>
              <a:rPr lang="es" sz="2000">
                <a:solidFill>
                  <a:schemeClr val="dk1"/>
                </a:solidFill>
              </a:rPr>
              <a:t>: The first stage involves generating potential bounding boxes or "region proposals" where there might be objects. This is typically done using a Region Proposal Network (RPN) or similar mechanisms. </a:t>
            </a:r>
            <a:endParaRPr sz="2000">
              <a:solidFill>
                <a:schemeClr val="dk1"/>
              </a:solidFill>
            </a:endParaRPr>
          </a:p>
          <a:p>
            <a:pPr indent="-355600" lvl="1" marL="914400" rtl="0" algn="l">
              <a:spcBef>
                <a:spcPts val="0"/>
              </a:spcBef>
              <a:spcAft>
                <a:spcPts val="0"/>
              </a:spcAft>
              <a:buClr>
                <a:schemeClr val="dk1"/>
              </a:buClr>
              <a:buSzPts val="2000"/>
              <a:buChar char="○"/>
            </a:pPr>
            <a:r>
              <a:rPr b="1" lang="es" sz="2000">
                <a:solidFill>
                  <a:schemeClr val="dk1"/>
                </a:solidFill>
              </a:rPr>
              <a:t>Second Stage - Classification and Refinement</a:t>
            </a:r>
            <a:r>
              <a:rPr lang="es" sz="2000">
                <a:solidFill>
                  <a:schemeClr val="dk1"/>
                </a:solidFill>
              </a:rPr>
              <a:t>: In the second stage, these proposed regions are analyzed to determine what object (if any) is in them, and the bounding boxes are refined for better accuracy. This involves both classification (what object is in this box?) and localization (precisely where in this box is the object?).</a:t>
            </a:r>
            <a:endParaRPr sz="2000">
              <a:solidFill>
                <a:schemeClr val="dk1"/>
              </a:solidFill>
            </a:endParaRPr>
          </a:p>
          <a:p>
            <a:pPr indent="-355600" lvl="0" marL="457200" rtl="0" algn="l">
              <a:spcBef>
                <a:spcPts val="0"/>
              </a:spcBef>
              <a:spcAft>
                <a:spcPts val="0"/>
              </a:spcAft>
              <a:buClr>
                <a:schemeClr val="dk1"/>
              </a:buClr>
              <a:buSzPts val="2000"/>
              <a:buChar char="●"/>
            </a:pPr>
            <a:r>
              <a:rPr b="1" lang="es" sz="2000">
                <a:solidFill>
                  <a:schemeClr val="dk1"/>
                </a:solidFill>
              </a:rPr>
              <a:t>Examples</a:t>
            </a:r>
            <a:r>
              <a:rPr lang="es" sz="2000">
                <a:solidFill>
                  <a:schemeClr val="dk1"/>
                </a:solidFill>
              </a:rPr>
              <a:t>: Prominent examples of two-stage detectors include R-CNN, Fast R-CNN, and Faster R-CNN.</a:t>
            </a:r>
            <a:endParaRPr sz="2000">
              <a:solidFill>
                <a:schemeClr val="dk1"/>
              </a:solidFill>
            </a:endParaRPr>
          </a:p>
          <a:p>
            <a:pPr indent="0" lvl="0" marL="0" rtl="0" algn="l">
              <a:spcBef>
                <a:spcPts val="0"/>
              </a:spcBef>
              <a:spcAft>
                <a:spcPts val="0"/>
              </a:spcAft>
              <a:buNone/>
            </a:pPr>
            <a:r>
              <a:t/>
            </a:r>
            <a:endParaRPr sz="20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7"/>
          <p:cNvSpPr txBox="1"/>
          <p:nvPr>
            <p:ph idx="1" type="body"/>
          </p:nvPr>
        </p:nvSpPr>
        <p:spPr>
          <a:xfrm>
            <a:off x="628650" y="1083469"/>
            <a:ext cx="8237100" cy="1700700"/>
          </a:xfrm>
          <a:prstGeom prst="rect">
            <a:avLst/>
          </a:prstGeom>
          <a:noFill/>
          <a:ln>
            <a:noFill/>
          </a:ln>
        </p:spPr>
        <p:txBody>
          <a:bodyPr anchorCtr="0" anchor="t" bIns="34275" lIns="68575" spcFirstLastPara="1" rIns="68575" wrap="square" tIns="34275">
            <a:noAutofit/>
          </a:bodyPr>
          <a:lstStyle/>
          <a:p>
            <a:pPr indent="-177800" lvl="0" marL="177800" rtl="0" algn="l">
              <a:lnSpc>
                <a:spcPct val="90000"/>
              </a:lnSpc>
              <a:spcBef>
                <a:spcPts val="0"/>
              </a:spcBef>
              <a:spcAft>
                <a:spcPts val="0"/>
              </a:spcAft>
              <a:buSzPts val="2400"/>
              <a:buChar char="●"/>
            </a:pPr>
            <a:r>
              <a:rPr lang="es" sz="2400">
                <a:solidFill>
                  <a:schemeClr val="dk1"/>
                </a:solidFill>
              </a:rPr>
              <a:t>A classifier needs to be described in a </a:t>
            </a:r>
            <a:r>
              <a:rPr b="1" lang="es" sz="2400">
                <a:solidFill>
                  <a:schemeClr val="dk1"/>
                </a:solidFill>
              </a:rPr>
              <a:t>language</a:t>
            </a:r>
            <a:r>
              <a:rPr lang="es" sz="2400">
                <a:solidFill>
                  <a:schemeClr val="dk1"/>
                </a:solidFill>
              </a:rPr>
              <a:t> that is computationally interpretable. Selecting a </a:t>
            </a:r>
            <a:r>
              <a:rPr b="1" lang="es" sz="2400">
                <a:solidFill>
                  <a:schemeClr val="dk1"/>
                </a:solidFill>
              </a:rPr>
              <a:t>representation</a:t>
            </a:r>
            <a:r>
              <a:rPr lang="es" sz="2400">
                <a:solidFill>
                  <a:schemeClr val="dk1"/>
                </a:solidFill>
              </a:rPr>
              <a:t> for a learner essentially means determining the range of classifiers it can learn: learner's </a:t>
            </a:r>
            <a:r>
              <a:rPr b="1" lang="es" sz="2400">
                <a:solidFill>
                  <a:schemeClr val="dk1"/>
                </a:solidFill>
              </a:rPr>
              <a:t>hypothesis space</a:t>
            </a:r>
            <a:r>
              <a:rPr lang="es" sz="2400">
                <a:solidFill>
                  <a:schemeClr val="dk1"/>
                </a:solidFill>
              </a:rPr>
              <a:t> (e.g.: Decision trees, rules, hyper-planes, distances to instances etc.).</a:t>
            </a:r>
            <a:endParaRPr sz="2400">
              <a:solidFill>
                <a:schemeClr val="dk1"/>
              </a:solidFill>
            </a:endParaRPr>
          </a:p>
          <a:p>
            <a:pPr indent="-25400" lvl="0" marL="177800" rtl="0" algn="l">
              <a:lnSpc>
                <a:spcPct val="90000"/>
              </a:lnSpc>
              <a:spcBef>
                <a:spcPts val="800"/>
              </a:spcBef>
              <a:spcAft>
                <a:spcPts val="0"/>
              </a:spcAft>
              <a:buClr>
                <a:schemeClr val="dk1"/>
              </a:buClr>
              <a:buSzPts val="2400"/>
              <a:buNone/>
            </a:pPr>
            <a:r>
              <a:t/>
            </a:r>
            <a:endParaRPr sz="2400"/>
          </a:p>
          <a:p>
            <a:pPr indent="-25400" lvl="1" marL="520700" rtl="0" algn="l">
              <a:lnSpc>
                <a:spcPct val="90000"/>
              </a:lnSpc>
              <a:spcBef>
                <a:spcPts val="400"/>
              </a:spcBef>
              <a:spcAft>
                <a:spcPts val="1200"/>
              </a:spcAft>
              <a:buClr>
                <a:schemeClr val="dk1"/>
              </a:buClr>
              <a:buSzPts val="2400"/>
              <a:buNone/>
            </a:pPr>
            <a:r>
              <a:t/>
            </a:r>
            <a:endParaRPr sz="2400"/>
          </a:p>
        </p:txBody>
      </p:sp>
      <p:sp>
        <p:nvSpPr>
          <p:cNvPr id="80" name="Google Shape;80;p17"/>
          <p:cNvSpPr txBox="1"/>
          <p:nvPr>
            <p:ph type="title"/>
          </p:nvPr>
        </p:nvSpPr>
        <p:spPr>
          <a:xfrm>
            <a:off x="628650" y="-11900"/>
            <a:ext cx="8515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800"/>
              <a:buFont typeface="Calibri"/>
              <a:buNone/>
            </a:pPr>
            <a:r>
              <a:rPr b="1" lang="es"/>
              <a:t>1. Representation</a:t>
            </a:r>
            <a:endParaRPr b="1"/>
          </a:p>
        </p:txBody>
      </p:sp>
      <p:pic>
        <p:nvPicPr>
          <p:cNvPr id="81" name="Google Shape;81;p17"/>
          <p:cNvPicPr preferRelativeResize="0"/>
          <p:nvPr/>
        </p:nvPicPr>
        <p:blipFill>
          <a:blip r:embed="rId3">
            <a:alphaModFix/>
          </a:blip>
          <a:stretch>
            <a:fillRect/>
          </a:stretch>
        </p:blipFill>
        <p:spPr>
          <a:xfrm>
            <a:off x="114300" y="3144956"/>
            <a:ext cx="8915400" cy="170078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53"/>
          <p:cNvSpPr txBox="1"/>
          <p:nvPr>
            <p:ph idx="4294967295" type="title"/>
          </p:nvPr>
        </p:nvSpPr>
        <p:spPr>
          <a:xfrm>
            <a:off x="505175" y="60000"/>
            <a:ext cx="88920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Object Detection: Two-stage Object Detectors (ii)  </a:t>
            </a:r>
            <a:endParaRPr b="1"/>
          </a:p>
        </p:txBody>
      </p:sp>
      <p:sp>
        <p:nvSpPr>
          <p:cNvPr id="572" name="Google Shape;572;p53"/>
          <p:cNvSpPr txBox="1"/>
          <p:nvPr/>
        </p:nvSpPr>
        <p:spPr>
          <a:xfrm>
            <a:off x="66025" y="854575"/>
            <a:ext cx="8594700" cy="8004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Char char="●"/>
            </a:pPr>
            <a:r>
              <a:rPr b="1" lang="es" sz="2000">
                <a:solidFill>
                  <a:schemeClr val="dk1"/>
                </a:solidFill>
              </a:rPr>
              <a:t>Faster R-CNN </a:t>
            </a:r>
            <a:r>
              <a:rPr lang="es" sz="2000">
                <a:solidFill>
                  <a:schemeClr val="dk1"/>
                </a:solidFill>
              </a:rPr>
              <a:t>(successor of R-CNN and Fast R-CNN)</a:t>
            </a:r>
            <a:r>
              <a:rPr lang="es" sz="2000">
                <a:solidFill>
                  <a:schemeClr val="dk1"/>
                </a:solidFill>
              </a:rPr>
              <a:t>:</a:t>
            </a:r>
            <a:endParaRPr sz="2000">
              <a:solidFill>
                <a:schemeClr val="dk1"/>
              </a:solidFill>
            </a:endParaRPr>
          </a:p>
          <a:p>
            <a:pPr indent="0" lvl="0" marL="914400" rtl="0" algn="l">
              <a:spcBef>
                <a:spcPts val="0"/>
              </a:spcBef>
              <a:spcAft>
                <a:spcPts val="0"/>
              </a:spcAft>
              <a:buNone/>
            </a:pPr>
            <a:r>
              <a:t/>
            </a:r>
            <a:endParaRPr b="1" sz="2000">
              <a:solidFill>
                <a:schemeClr val="dk1"/>
              </a:solidFill>
            </a:endParaRPr>
          </a:p>
        </p:txBody>
      </p:sp>
      <p:pic>
        <p:nvPicPr>
          <p:cNvPr id="573" name="Google Shape;573;p53"/>
          <p:cNvPicPr preferRelativeResize="0"/>
          <p:nvPr/>
        </p:nvPicPr>
        <p:blipFill>
          <a:blip r:embed="rId3">
            <a:alphaModFix/>
          </a:blip>
          <a:stretch>
            <a:fillRect/>
          </a:stretch>
        </p:blipFill>
        <p:spPr>
          <a:xfrm>
            <a:off x="2794475" y="1340850"/>
            <a:ext cx="3388449" cy="3546050"/>
          </a:xfrm>
          <a:prstGeom prst="rect">
            <a:avLst/>
          </a:prstGeom>
          <a:noFill/>
          <a:ln>
            <a:noFill/>
          </a:ln>
        </p:spPr>
      </p:pic>
      <p:sp>
        <p:nvSpPr>
          <p:cNvPr id="574" name="Google Shape;574;p53"/>
          <p:cNvSpPr txBox="1"/>
          <p:nvPr/>
        </p:nvSpPr>
        <p:spPr>
          <a:xfrm>
            <a:off x="267675" y="4803500"/>
            <a:ext cx="5758500" cy="1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100">
                <a:solidFill>
                  <a:schemeClr val="dk2"/>
                </a:solidFill>
              </a:rPr>
              <a:t>Image Source</a:t>
            </a:r>
            <a:r>
              <a:rPr lang="es" sz="1100">
                <a:solidFill>
                  <a:schemeClr val="dk2"/>
                </a:solidFill>
              </a:rPr>
              <a:t>: </a:t>
            </a:r>
            <a:r>
              <a:rPr lang="es" sz="1100" u="sng">
                <a:solidFill>
                  <a:schemeClr val="hlink"/>
                </a:solidFill>
                <a:hlinkClick r:id="rId4"/>
              </a:rPr>
              <a:t>https://paperswithcode.com/method/faster-r-cnn</a:t>
            </a:r>
            <a:endParaRPr sz="1100">
              <a:solidFill>
                <a:schemeClr val="dk2"/>
              </a:solidFill>
            </a:endParaRPr>
          </a:p>
        </p:txBody>
      </p:sp>
      <p:sp>
        <p:nvSpPr>
          <p:cNvPr id="575" name="Google Shape;575;p53"/>
          <p:cNvSpPr/>
          <p:nvPr/>
        </p:nvSpPr>
        <p:spPr>
          <a:xfrm>
            <a:off x="2644900" y="2041075"/>
            <a:ext cx="2100600" cy="1284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6" name="Google Shape;576;p53"/>
          <p:cNvSpPr/>
          <p:nvPr/>
        </p:nvSpPr>
        <p:spPr>
          <a:xfrm>
            <a:off x="3707950" y="1505300"/>
            <a:ext cx="2882400" cy="3381600"/>
          </a:xfrm>
          <a:prstGeom prst="rect">
            <a:avLst/>
          </a:pr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54"/>
          <p:cNvSpPr txBox="1"/>
          <p:nvPr>
            <p:ph idx="4294967295" type="title"/>
          </p:nvPr>
        </p:nvSpPr>
        <p:spPr>
          <a:xfrm>
            <a:off x="505175" y="60000"/>
            <a:ext cx="88920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Object Detection: Two-stage Object Detectors (iii)  </a:t>
            </a:r>
            <a:endParaRPr b="1"/>
          </a:p>
        </p:txBody>
      </p:sp>
      <p:sp>
        <p:nvSpPr>
          <p:cNvPr id="582" name="Google Shape;582;p54"/>
          <p:cNvSpPr txBox="1"/>
          <p:nvPr/>
        </p:nvSpPr>
        <p:spPr>
          <a:xfrm>
            <a:off x="66025" y="1006975"/>
            <a:ext cx="8594700" cy="26475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Char char="●"/>
            </a:pPr>
            <a:r>
              <a:rPr b="1" lang="es" sz="2000">
                <a:solidFill>
                  <a:schemeClr val="dk1"/>
                </a:solidFill>
              </a:rPr>
              <a:t>Characteristics</a:t>
            </a:r>
            <a:r>
              <a:rPr lang="es" sz="2000">
                <a:solidFill>
                  <a:schemeClr val="dk1"/>
                </a:solidFill>
              </a:rPr>
              <a:t>:</a:t>
            </a:r>
            <a:endParaRPr sz="2000">
              <a:solidFill>
                <a:schemeClr val="dk1"/>
              </a:solidFill>
            </a:endParaRPr>
          </a:p>
          <a:p>
            <a:pPr indent="-355600" lvl="1" marL="914400" rtl="0" algn="l">
              <a:spcBef>
                <a:spcPts val="0"/>
              </a:spcBef>
              <a:spcAft>
                <a:spcPts val="0"/>
              </a:spcAft>
              <a:buClr>
                <a:schemeClr val="dk1"/>
              </a:buClr>
              <a:buSzPts val="2000"/>
              <a:buChar char="○"/>
            </a:pPr>
            <a:r>
              <a:rPr b="1" lang="es" sz="2000">
                <a:solidFill>
                  <a:schemeClr val="dk1"/>
                </a:solidFill>
              </a:rPr>
              <a:t>Accuracy</a:t>
            </a:r>
            <a:r>
              <a:rPr lang="es" sz="2000">
                <a:solidFill>
                  <a:schemeClr val="dk1"/>
                </a:solidFill>
              </a:rPr>
              <a:t>: Generally, two-stage detectors are more accurate as they have a dedicated step for proposing regions and another for fine-tuning those proposals.</a:t>
            </a:r>
            <a:endParaRPr sz="2000">
              <a:solidFill>
                <a:schemeClr val="dk1"/>
              </a:solidFill>
            </a:endParaRPr>
          </a:p>
          <a:p>
            <a:pPr indent="-355600" lvl="1" marL="914400" rtl="0" algn="l">
              <a:spcBef>
                <a:spcPts val="0"/>
              </a:spcBef>
              <a:spcAft>
                <a:spcPts val="0"/>
              </a:spcAft>
              <a:buClr>
                <a:schemeClr val="dk1"/>
              </a:buClr>
              <a:buSzPts val="2000"/>
              <a:buChar char="○"/>
            </a:pPr>
            <a:r>
              <a:rPr b="1" lang="es" sz="2000">
                <a:solidFill>
                  <a:schemeClr val="dk1"/>
                </a:solidFill>
              </a:rPr>
              <a:t>Speed</a:t>
            </a:r>
            <a:r>
              <a:rPr lang="es" sz="2000">
                <a:solidFill>
                  <a:schemeClr val="dk1"/>
                </a:solidFill>
              </a:rPr>
              <a:t>: They are slower compared to single-stage detectors due to the two-step process.</a:t>
            </a:r>
            <a:endParaRPr sz="2000">
              <a:solidFill>
                <a:schemeClr val="dk1"/>
              </a:solidFill>
            </a:endParaRPr>
          </a:p>
          <a:p>
            <a:pPr indent="-355600" lvl="1" marL="914400" rtl="0" algn="l">
              <a:spcBef>
                <a:spcPts val="0"/>
              </a:spcBef>
              <a:spcAft>
                <a:spcPts val="0"/>
              </a:spcAft>
              <a:buClr>
                <a:schemeClr val="dk1"/>
              </a:buClr>
              <a:buSzPts val="2000"/>
              <a:buChar char="○"/>
            </a:pPr>
            <a:r>
              <a:rPr b="1" lang="es" sz="2000">
                <a:solidFill>
                  <a:schemeClr val="dk1"/>
                </a:solidFill>
              </a:rPr>
              <a:t>Use Cases</a:t>
            </a:r>
            <a:r>
              <a:rPr lang="es" sz="2000">
                <a:solidFill>
                  <a:schemeClr val="dk1"/>
                </a:solidFill>
              </a:rPr>
              <a:t>: Ideal for scenarios where accuracy is more critical than speed, such as medical imaging.</a:t>
            </a:r>
            <a:endParaRPr b="1" sz="2000">
              <a:solidFill>
                <a:schemeClr val="dk1"/>
              </a:solidFill>
            </a:endParaRPr>
          </a:p>
        </p:txBody>
      </p:sp>
      <p:sp>
        <p:nvSpPr>
          <p:cNvPr id="583" name="Google Shape;583;p54"/>
          <p:cNvSpPr txBox="1"/>
          <p:nvPr/>
        </p:nvSpPr>
        <p:spPr>
          <a:xfrm>
            <a:off x="66025" y="4575425"/>
            <a:ext cx="904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a:t>Zoo: </a:t>
            </a:r>
            <a:r>
              <a:rPr lang="es" u="sng">
                <a:solidFill>
                  <a:schemeClr val="hlink"/>
                </a:solidFill>
                <a:hlinkClick r:id="rId3"/>
              </a:rPr>
              <a:t>https://github.com/tensorflow/models/blob/master/research/object_detection/g3doc/tf2_detection_zoo.md</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55"/>
          <p:cNvSpPr txBox="1"/>
          <p:nvPr>
            <p:ph idx="4294967295" type="title"/>
          </p:nvPr>
        </p:nvSpPr>
        <p:spPr>
          <a:xfrm>
            <a:off x="397875" y="60000"/>
            <a:ext cx="87021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Object Detection: One-stage Object Detectors (i)  </a:t>
            </a:r>
            <a:endParaRPr b="1"/>
          </a:p>
        </p:txBody>
      </p:sp>
      <p:sp>
        <p:nvSpPr>
          <p:cNvPr id="589" name="Google Shape;589;p55"/>
          <p:cNvSpPr txBox="1"/>
          <p:nvPr/>
        </p:nvSpPr>
        <p:spPr>
          <a:xfrm>
            <a:off x="66025" y="1006975"/>
            <a:ext cx="8594700" cy="29553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Char char="●"/>
            </a:pPr>
            <a:r>
              <a:rPr b="1" lang="es" sz="2000">
                <a:solidFill>
                  <a:schemeClr val="dk1"/>
                </a:solidFill>
              </a:rPr>
              <a:t>Direct Prediction</a:t>
            </a:r>
            <a:r>
              <a:rPr lang="es" sz="2000">
                <a:solidFill>
                  <a:schemeClr val="dk1"/>
                </a:solidFill>
              </a:rPr>
              <a:t>: One-stage detectors skip the region proposal step and directly predict the bounding boxes and class probabilities in one go. They treat object detection as a simple regression problem, predicting the coordinates of bounding boxes and class probabilities for each box.</a:t>
            </a:r>
            <a:endParaRPr sz="2000">
              <a:solidFill>
                <a:schemeClr val="dk1"/>
              </a:solidFill>
            </a:endParaRPr>
          </a:p>
          <a:p>
            <a:pPr indent="0" lvl="0" marL="45720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Char char="●"/>
            </a:pPr>
            <a:r>
              <a:rPr b="1" lang="es" sz="2000">
                <a:solidFill>
                  <a:schemeClr val="dk1"/>
                </a:solidFill>
              </a:rPr>
              <a:t>Examples</a:t>
            </a:r>
            <a:r>
              <a:rPr lang="es" sz="2000">
                <a:solidFill>
                  <a:schemeClr val="dk1"/>
                </a:solidFill>
              </a:rPr>
              <a:t>: YOLO (You Only Look Once) and SSD (Single Shot Detector).</a:t>
            </a:r>
            <a:endParaRPr sz="2000">
              <a:solidFill>
                <a:schemeClr val="dk1"/>
              </a:solidFill>
            </a:endParaRPr>
          </a:p>
          <a:p>
            <a:pPr indent="0" lvl="0" marL="0" rtl="0" algn="l">
              <a:spcBef>
                <a:spcPts val="0"/>
              </a:spcBef>
              <a:spcAft>
                <a:spcPts val="0"/>
              </a:spcAft>
              <a:buNone/>
            </a:pPr>
            <a:r>
              <a:t/>
            </a:r>
            <a:endParaRPr sz="2000">
              <a:solidFill>
                <a:schemeClr val="dk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56"/>
          <p:cNvSpPr txBox="1"/>
          <p:nvPr>
            <p:ph idx="4294967295" type="title"/>
          </p:nvPr>
        </p:nvSpPr>
        <p:spPr>
          <a:xfrm>
            <a:off x="166375" y="60000"/>
            <a:ext cx="9230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Object Detection: Single-stage Object Detectors (ii)  </a:t>
            </a:r>
            <a:endParaRPr b="1"/>
          </a:p>
        </p:txBody>
      </p:sp>
      <p:sp>
        <p:nvSpPr>
          <p:cNvPr id="595" name="Google Shape;595;p56"/>
          <p:cNvSpPr txBox="1"/>
          <p:nvPr/>
        </p:nvSpPr>
        <p:spPr>
          <a:xfrm>
            <a:off x="66025" y="1006975"/>
            <a:ext cx="8594700" cy="8004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Char char="●"/>
            </a:pPr>
            <a:r>
              <a:rPr b="1" lang="es" sz="2000">
                <a:solidFill>
                  <a:schemeClr val="dk1"/>
                </a:solidFill>
              </a:rPr>
              <a:t>YOLO</a:t>
            </a:r>
            <a:r>
              <a:rPr lang="es" sz="2000">
                <a:solidFill>
                  <a:schemeClr val="dk1"/>
                </a:solidFill>
              </a:rPr>
              <a:t>:</a:t>
            </a:r>
            <a:endParaRPr sz="2000">
              <a:solidFill>
                <a:schemeClr val="dk1"/>
              </a:solidFill>
            </a:endParaRPr>
          </a:p>
          <a:p>
            <a:pPr indent="0" lvl="0" marL="914400" rtl="0" algn="l">
              <a:spcBef>
                <a:spcPts val="0"/>
              </a:spcBef>
              <a:spcAft>
                <a:spcPts val="0"/>
              </a:spcAft>
              <a:buNone/>
            </a:pPr>
            <a:r>
              <a:t/>
            </a:r>
            <a:endParaRPr b="1" sz="2000">
              <a:solidFill>
                <a:schemeClr val="dk1"/>
              </a:solidFill>
            </a:endParaRPr>
          </a:p>
        </p:txBody>
      </p:sp>
      <p:sp>
        <p:nvSpPr>
          <p:cNvPr id="596" name="Google Shape;596;p56"/>
          <p:cNvSpPr txBox="1"/>
          <p:nvPr/>
        </p:nvSpPr>
        <p:spPr>
          <a:xfrm>
            <a:off x="267675" y="4803500"/>
            <a:ext cx="5758500" cy="1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100">
                <a:solidFill>
                  <a:schemeClr val="dk2"/>
                </a:solidFill>
              </a:rPr>
              <a:t>Image </a:t>
            </a:r>
            <a:r>
              <a:rPr b="1" lang="es" sz="1100">
                <a:solidFill>
                  <a:schemeClr val="dk2"/>
                </a:solidFill>
              </a:rPr>
              <a:t>Source</a:t>
            </a:r>
            <a:r>
              <a:rPr lang="es" sz="1100">
                <a:solidFill>
                  <a:schemeClr val="dk2"/>
                </a:solidFill>
              </a:rPr>
              <a:t>: </a:t>
            </a:r>
            <a:r>
              <a:rPr lang="es" sz="1100" u="sng">
                <a:solidFill>
                  <a:schemeClr val="hlink"/>
                </a:solidFill>
                <a:hlinkClick r:id="rId3"/>
              </a:rPr>
              <a:t>https://lilianweng.github.io/posts/2018-12-27-object-recognition-part-4/</a:t>
            </a:r>
            <a:endParaRPr sz="1100">
              <a:solidFill>
                <a:schemeClr val="dk2"/>
              </a:solidFill>
            </a:endParaRPr>
          </a:p>
        </p:txBody>
      </p:sp>
      <p:pic>
        <p:nvPicPr>
          <p:cNvPr id="597" name="Google Shape;597;p56"/>
          <p:cNvPicPr preferRelativeResize="0"/>
          <p:nvPr/>
        </p:nvPicPr>
        <p:blipFill>
          <a:blip r:embed="rId4">
            <a:alphaModFix/>
          </a:blip>
          <a:stretch>
            <a:fillRect/>
          </a:stretch>
        </p:blipFill>
        <p:spPr>
          <a:xfrm>
            <a:off x="526650" y="1446849"/>
            <a:ext cx="8272061" cy="2487713"/>
          </a:xfrm>
          <a:prstGeom prst="rect">
            <a:avLst/>
          </a:prstGeom>
          <a:noFill/>
          <a:ln>
            <a:noFill/>
          </a:ln>
        </p:spPr>
      </p:pic>
      <p:sp>
        <p:nvSpPr>
          <p:cNvPr id="598" name="Google Shape;598;p56"/>
          <p:cNvSpPr txBox="1"/>
          <p:nvPr/>
        </p:nvSpPr>
        <p:spPr>
          <a:xfrm>
            <a:off x="246625" y="3852525"/>
            <a:ext cx="8272200" cy="90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200">
                <a:solidFill>
                  <a:srgbClr val="05192D"/>
                </a:solidFill>
                <a:highlight>
                  <a:srgbClr val="FFFFFF"/>
                </a:highlight>
              </a:rPr>
              <a:t>The YOLO model is made up of </a:t>
            </a:r>
            <a:r>
              <a:rPr b="1" lang="es" sz="1200">
                <a:solidFill>
                  <a:srgbClr val="05192D"/>
                </a:solidFill>
                <a:highlight>
                  <a:srgbClr val="FFFFFF"/>
                </a:highlight>
              </a:rPr>
              <a:t>three key components</a:t>
            </a:r>
            <a:r>
              <a:rPr lang="es" sz="1200">
                <a:solidFill>
                  <a:srgbClr val="05192D"/>
                </a:solidFill>
                <a:highlight>
                  <a:srgbClr val="FFFFFF"/>
                </a:highlight>
              </a:rPr>
              <a:t>: the head, neck, and backbone. The </a:t>
            </a:r>
            <a:r>
              <a:rPr b="1" lang="es" sz="1200">
                <a:solidFill>
                  <a:srgbClr val="05192D"/>
                </a:solidFill>
                <a:highlight>
                  <a:srgbClr val="FFFFFF"/>
                </a:highlight>
              </a:rPr>
              <a:t>backbone</a:t>
            </a:r>
            <a:r>
              <a:rPr lang="es" sz="1200">
                <a:solidFill>
                  <a:srgbClr val="05192D"/>
                </a:solidFill>
                <a:highlight>
                  <a:srgbClr val="FFFFFF"/>
                </a:highlight>
              </a:rPr>
              <a:t> is the part of the network made up of convolutional layers to detect key features of an image and process them. The </a:t>
            </a:r>
            <a:r>
              <a:rPr b="1" lang="es" sz="1200">
                <a:solidFill>
                  <a:srgbClr val="05192D"/>
                </a:solidFill>
                <a:highlight>
                  <a:srgbClr val="FFFFFF"/>
                </a:highlight>
              </a:rPr>
              <a:t>neck</a:t>
            </a:r>
            <a:r>
              <a:rPr lang="es" sz="1200">
                <a:solidFill>
                  <a:srgbClr val="05192D"/>
                </a:solidFill>
                <a:highlight>
                  <a:srgbClr val="FFFFFF"/>
                </a:highlight>
              </a:rPr>
              <a:t> uses the features from the convolution layers in the backbone with fully connected layers to make predictions on probabilities and bounding box coordinates. The head is the final output layer of the network which can be interchanged with other layers with the same input shape for transfer learning.</a:t>
            </a:r>
            <a:endParaRPr sz="1800">
              <a:solidFill>
                <a:schemeClr val="dk2"/>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57"/>
          <p:cNvSpPr txBox="1"/>
          <p:nvPr>
            <p:ph idx="4294967295" type="title"/>
          </p:nvPr>
        </p:nvSpPr>
        <p:spPr>
          <a:xfrm>
            <a:off x="260425" y="60000"/>
            <a:ext cx="8839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Object Detection: One-stage Object Detectors (iii)  </a:t>
            </a:r>
            <a:endParaRPr b="1"/>
          </a:p>
        </p:txBody>
      </p:sp>
      <p:sp>
        <p:nvSpPr>
          <p:cNvPr id="604" name="Google Shape;604;p57"/>
          <p:cNvSpPr txBox="1"/>
          <p:nvPr/>
        </p:nvSpPr>
        <p:spPr>
          <a:xfrm>
            <a:off x="66025" y="1006975"/>
            <a:ext cx="8594700" cy="32631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Char char="●"/>
            </a:pPr>
            <a:r>
              <a:rPr b="1" lang="es" sz="2000">
                <a:solidFill>
                  <a:schemeClr val="dk1"/>
                </a:solidFill>
              </a:rPr>
              <a:t>Characteristics</a:t>
            </a:r>
            <a:r>
              <a:rPr lang="es" sz="2000">
                <a:solidFill>
                  <a:schemeClr val="dk1"/>
                </a:solidFill>
              </a:rPr>
              <a:t>:</a:t>
            </a:r>
            <a:endParaRPr sz="2000">
              <a:solidFill>
                <a:schemeClr val="dk1"/>
              </a:solidFill>
            </a:endParaRPr>
          </a:p>
          <a:p>
            <a:pPr indent="-355600" lvl="1" marL="914400" rtl="0" algn="l">
              <a:spcBef>
                <a:spcPts val="0"/>
              </a:spcBef>
              <a:spcAft>
                <a:spcPts val="0"/>
              </a:spcAft>
              <a:buClr>
                <a:schemeClr val="dk1"/>
              </a:buClr>
              <a:buSzPts val="2000"/>
              <a:buChar char="○"/>
            </a:pPr>
            <a:r>
              <a:rPr b="1" lang="es" sz="2000">
                <a:solidFill>
                  <a:schemeClr val="dk1"/>
                </a:solidFill>
              </a:rPr>
              <a:t>Speed</a:t>
            </a:r>
            <a:r>
              <a:rPr lang="es" sz="2000">
                <a:solidFill>
                  <a:schemeClr val="dk1"/>
                </a:solidFill>
              </a:rPr>
              <a:t>: They are faster as they eliminate the separate region proposal stage, making them suitable for real-time object detection tasks.</a:t>
            </a:r>
            <a:endParaRPr sz="2000">
              <a:solidFill>
                <a:schemeClr val="dk1"/>
              </a:solidFill>
            </a:endParaRPr>
          </a:p>
          <a:p>
            <a:pPr indent="-355600" lvl="1" marL="914400" rtl="0" algn="l">
              <a:spcBef>
                <a:spcPts val="0"/>
              </a:spcBef>
              <a:spcAft>
                <a:spcPts val="0"/>
              </a:spcAft>
              <a:buClr>
                <a:schemeClr val="dk1"/>
              </a:buClr>
              <a:buSzPts val="2000"/>
              <a:buChar char="○"/>
            </a:pPr>
            <a:r>
              <a:rPr b="1" lang="es" sz="2000">
                <a:solidFill>
                  <a:schemeClr val="dk1"/>
                </a:solidFill>
              </a:rPr>
              <a:t>Accuracy</a:t>
            </a:r>
            <a:r>
              <a:rPr lang="es" sz="2000">
                <a:solidFill>
                  <a:schemeClr val="dk1"/>
                </a:solidFill>
              </a:rPr>
              <a:t>: While they have improved significantly, single-stage detectors historically lag slightly behind two-stage detectors in terms of accuracy, especially in detecting small objects.</a:t>
            </a:r>
            <a:endParaRPr sz="2000">
              <a:solidFill>
                <a:schemeClr val="dk1"/>
              </a:solidFill>
            </a:endParaRPr>
          </a:p>
          <a:p>
            <a:pPr indent="-355600" lvl="1" marL="914400" rtl="0" algn="l">
              <a:spcBef>
                <a:spcPts val="0"/>
              </a:spcBef>
              <a:spcAft>
                <a:spcPts val="0"/>
              </a:spcAft>
              <a:buClr>
                <a:schemeClr val="dk1"/>
              </a:buClr>
              <a:buSzPts val="2000"/>
              <a:buChar char="○"/>
            </a:pPr>
            <a:r>
              <a:rPr b="1" lang="es" sz="2000">
                <a:solidFill>
                  <a:schemeClr val="dk1"/>
                </a:solidFill>
              </a:rPr>
              <a:t>Use Cases</a:t>
            </a:r>
            <a:r>
              <a:rPr lang="es" sz="2000">
                <a:solidFill>
                  <a:schemeClr val="dk1"/>
                </a:solidFill>
              </a:rPr>
              <a:t>: Ideal for applications requiring real-time detection, like video surveillance and autonomous vehicles.</a:t>
            </a:r>
            <a:endParaRPr sz="2000">
              <a:solidFill>
                <a:schemeClr val="dk1"/>
              </a:solidFill>
            </a:endParaRPr>
          </a:p>
          <a:p>
            <a:pPr indent="0" lvl="0" marL="0" rtl="0" algn="l">
              <a:spcBef>
                <a:spcPts val="0"/>
              </a:spcBef>
              <a:spcAft>
                <a:spcPts val="0"/>
              </a:spcAft>
              <a:buNone/>
            </a:pPr>
            <a:r>
              <a:t/>
            </a:r>
            <a:endParaRPr sz="2000">
              <a:solidFill>
                <a:schemeClr val="dk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58"/>
          <p:cNvSpPr txBox="1"/>
          <p:nvPr>
            <p:ph idx="4294967295" type="title"/>
          </p:nvPr>
        </p:nvSpPr>
        <p:spPr>
          <a:xfrm>
            <a:off x="505175" y="6000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Object Detection: Challenges</a:t>
            </a:r>
            <a:endParaRPr b="1"/>
          </a:p>
        </p:txBody>
      </p:sp>
      <p:sp>
        <p:nvSpPr>
          <p:cNvPr id="610" name="Google Shape;610;p58"/>
          <p:cNvSpPr txBox="1"/>
          <p:nvPr/>
        </p:nvSpPr>
        <p:spPr>
          <a:xfrm>
            <a:off x="58800" y="1086550"/>
            <a:ext cx="8594700" cy="35709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AutoNum type="arabicPeriod"/>
            </a:pPr>
            <a:r>
              <a:rPr b="1" lang="es" sz="2000">
                <a:solidFill>
                  <a:schemeClr val="dk1"/>
                </a:solidFill>
              </a:rPr>
              <a:t>Accuracy vs. Speed:</a:t>
            </a:r>
            <a:r>
              <a:rPr lang="es" sz="2000">
                <a:solidFill>
                  <a:schemeClr val="dk1"/>
                </a:solidFill>
              </a:rPr>
              <a:t> Achieving a balance between detection accuracy and the speed of processing is a significant challenge, especially for real-time applications.</a:t>
            </a:r>
            <a:endParaRPr sz="2000">
              <a:solidFill>
                <a:schemeClr val="dk1"/>
              </a:solidFill>
            </a:endParaRPr>
          </a:p>
          <a:p>
            <a:pPr indent="0" lvl="0" marL="91440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AutoNum type="arabicPeriod"/>
            </a:pPr>
            <a:r>
              <a:rPr b="1" lang="es" sz="2000">
                <a:solidFill>
                  <a:schemeClr val="dk1"/>
                </a:solidFill>
              </a:rPr>
              <a:t>Small Object Detection</a:t>
            </a:r>
            <a:r>
              <a:rPr lang="es" sz="2000">
                <a:solidFill>
                  <a:schemeClr val="dk1"/>
                </a:solidFill>
              </a:rPr>
              <a:t>: Detecting small or partially obscured objects remains a difficult task.</a:t>
            </a:r>
            <a:endParaRPr sz="2000">
              <a:solidFill>
                <a:schemeClr val="dk1"/>
              </a:solidFill>
            </a:endParaRPr>
          </a:p>
          <a:p>
            <a:pPr indent="0" lvl="0" marL="91440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AutoNum type="arabicPeriod"/>
            </a:pPr>
            <a:r>
              <a:rPr b="1" lang="es" sz="2000">
                <a:solidFill>
                  <a:schemeClr val="dk1"/>
                </a:solidFill>
              </a:rPr>
              <a:t>Dataset Diversity and Bias:</a:t>
            </a:r>
            <a:r>
              <a:rPr lang="es" sz="2000">
                <a:solidFill>
                  <a:schemeClr val="dk1"/>
                </a:solidFill>
              </a:rPr>
              <a:t> The performance of object detection systems can be limited by the diversity and quality of the training datasets.</a:t>
            </a:r>
            <a:endParaRPr sz="2000">
              <a:solidFill>
                <a:schemeClr val="dk1"/>
              </a:solidFill>
            </a:endParaRPr>
          </a:p>
          <a:p>
            <a:pPr indent="0" lvl="0" marL="457200" rtl="0" algn="l">
              <a:spcBef>
                <a:spcPts val="0"/>
              </a:spcBef>
              <a:spcAft>
                <a:spcPts val="0"/>
              </a:spcAft>
              <a:buNone/>
            </a:pPr>
            <a:r>
              <a:t/>
            </a:r>
            <a:endParaRPr sz="2000">
              <a:solidFill>
                <a:schemeClr val="dk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pic>
        <p:nvPicPr>
          <p:cNvPr descr="Getting started with PyTorch. Deep Learning and Artificial… | by Navaneeth  Dinesh | Medium" id="615" name="Google Shape;615;p59"/>
          <p:cNvPicPr preferRelativeResize="0"/>
          <p:nvPr/>
        </p:nvPicPr>
        <p:blipFill>
          <a:blip r:embed="rId3">
            <a:alphaModFix/>
          </a:blip>
          <a:stretch>
            <a:fillRect/>
          </a:stretch>
        </p:blipFill>
        <p:spPr>
          <a:xfrm>
            <a:off x="7433225" y="4005600"/>
            <a:ext cx="1642099" cy="1066350"/>
          </a:xfrm>
          <a:prstGeom prst="rect">
            <a:avLst/>
          </a:prstGeom>
          <a:noFill/>
          <a:ln>
            <a:noFill/>
          </a:ln>
        </p:spPr>
      </p:pic>
      <p:pic>
        <p:nvPicPr>
          <p:cNvPr id="616" name="Google Shape;616;p59"/>
          <p:cNvPicPr preferRelativeResize="0"/>
          <p:nvPr/>
        </p:nvPicPr>
        <p:blipFill>
          <a:blip r:embed="rId4">
            <a:alphaModFix/>
          </a:blip>
          <a:stretch>
            <a:fillRect/>
          </a:stretch>
        </p:blipFill>
        <p:spPr>
          <a:xfrm>
            <a:off x="2689763" y="689200"/>
            <a:ext cx="4767075" cy="4378100"/>
          </a:xfrm>
          <a:prstGeom prst="rect">
            <a:avLst/>
          </a:prstGeom>
          <a:noFill/>
          <a:ln>
            <a:noFill/>
          </a:ln>
        </p:spPr>
      </p:pic>
      <p:sp>
        <p:nvSpPr>
          <p:cNvPr id="617" name="Google Shape;617;p59"/>
          <p:cNvSpPr txBox="1"/>
          <p:nvPr>
            <p:ph type="title"/>
          </p:nvPr>
        </p:nvSpPr>
        <p:spPr>
          <a:xfrm>
            <a:off x="265200" y="-78356"/>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sz="2900"/>
              <a:t>Exercise I: </a:t>
            </a:r>
            <a:r>
              <a:rPr b="1" lang="es" sz="2000"/>
              <a:t>Object Detection with YOLO-NAS</a:t>
            </a:r>
            <a:endParaRPr b="1" sz="2900"/>
          </a:p>
        </p:txBody>
      </p:sp>
      <p:sp>
        <p:nvSpPr>
          <p:cNvPr id="618" name="Google Shape;618;p59"/>
          <p:cNvSpPr txBox="1"/>
          <p:nvPr/>
        </p:nvSpPr>
        <p:spPr>
          <a:xfrm>
            <a:off x="-76200" y="3538150"/>
            <a:ext cx="2831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000">
                <a:latin typeface="Consolas"/>
                <a:ea typeface="Consolas"/>
                <a:cs typeface="Consolas"/>
                <a:sym typeface="Consolas"/>
              </a:rPr>
              <a:t>Dataset Source:</a:t>
            </a:r>
            <a:endParaRPr b="1" sz="1000">
              <a:latin typeface="Consolas"/>
              <a:ea typeface="Consolas"/>
              <a:cs typeface="Consolas"/>
              <a:sym typeface="Consolas"/>
            </a:endParaRPr>
          </a:p>
          <a:p>
            <a:pPr indent="0" lvl="0" marL="0" rtl="0" algn="l">
              <a:spcBef>
                <a:spcPts val="0"/>
              </a:spcBef>
              <a:spcAft>
                <a:spcPts val="0"/>
              </a:spcAft>
              <a:buNone/>
            </a:pPr>
            <a:r>
              <a:rPr lang="es" sz="1000" u="sng">
                <a:solidFill>
                  <a:schemeClr val="hlink"/>
                </a:solidFill>
                <a:hlinkClick r:id="rId5"/>
              </a:rPr>
              <a:t>https://www.kaggle.com/datasets/moltean/fruits</a:t>
            </a:r>
            <a:endParaRPr sz="1000"/>
          </a:p>
        </p:txBody>
      </p:sp>
      <p:pic>
        <p:nvPicPr>
          <p:cNvPr id="619" name="Google Shape;619;p59"/>
          <p:cNvPicPr preferRelativeResize="0"/>
          <p:nvPr/>
        </p:nvPicPr>
        <p:blipFill>
          <a:blip r:embed="rId6">
            <a:alphaModFix/>
          </a:blip>
          <a:stretch>
            <a:fillRect/>
          </a:stretch>
        </p:blipFill>
        <p:spPr>
          <a:xfrm>
            <a:off x="39000" y="1944625"/>
            <a:ext cx="2124677" cy="1593523"/>
          </a:xfrm>
          <a:prstGeom prst="rect">
            <a:avLst/>
          </a:prstGeom>
          <a:noFill/>
          <a:ln>
            <a:noFill/>
          </a:ln>
        </p:spPr>
      </p:pic>
      <p:sp>
        <p:nvSpPr>
          <p:cNvPr id="620" name="Google Shape;620;p59"/>
          <p:cNvSpPr/>
          <p:nvPr/>
        </p:nvSpPr>
        <p:spPr>
          <a:xfrm>
            <a:off x="2237375" y="2558250"/>
            <a:ext cx="450000" cy="366300"/>
          </a:xfrm>
          <a:prstGeom prst="rightArrow">
            <a:avLst>
              <a:gd fmla="val 50000" name="adj1"/>
              <a:gd fmla="val 50000" name="adj2"/>
            </a:avLst>
          </a:prstGeom>
          <a:solidFill>
            <a:schemeClr val="dk1"/>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60"/>
          <p:cNvSpPr txBox="1"/>
          <p:nvPr>
            <p:ph type="title"/>
          </p:nvPr>
        </p:nvSpPr>
        <p:spPr>
          <a:xfrm>
            <a:off x="265200" y="-78356"/>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sz="2900"/>
              <a:t>Exercise II: </a:t>
            </a:r>
            <a:r>
              <a:rPr b="1" lang="es" sz="2000"/>
              <a:t>Fine-Tuning PP-YOLO</a:t>
            </a:r>
            <a:r>
              <a:rPr lang="es" sz="2000"/>
              <a:t> </a:t>
            </a:r>
            <a:r>
              <a:rPr b="1" lang="es" sz="2000"/>
              <a:t>for Weed Identification</a:t>
            </a:r>
            <a:r>
              <a:rPr b="1" lang="es" sz="2900"/>
              <a:t> </a:t>
            </a:r>
            <a:endParaRPr b="1" sz="2900"/>
          </a:p>
        </p:txBody>
      </p:sp>
      <p:pic>
        <p:nvPicPr>
          <p:cNvPr id="626" name="Google Shape;626;p60"/>
          <p:cNvPicPr preferRelativeResize="0"/>
          <p:nvPr/>
        </p:nvPicPr>
        <p:blipFill>
          <a:blip r:embed="rId3">
            <a:alphaModFix/>
          </a:blip>
          <a:stretch>
            <a:fillRect/>
          </a:stretch>
        </p:blipFill>
        <p:spPr>
          <a:xfrm>
            <a:off x="2398250" y="1077725"/>
            <a:ext cx="5569949" cy="2988051"/>
          </a:xfrm>
          <a:prstGeom prst="rect">
            <a:avLst/>
          </a:prstGeom>
          <a:noFill/>
          <a:ln>
            <a:noFill/>
          </a:ln>
        </p:spPr>
      </p:pic>
      <p:sp>
        <p:nvSpPr>
          <p:cNvPr id="627" name="Google Shape;627;p60"/>
          <p:cNvSpPr txBox="1"/>
          <p:nvPr/>
        </p:nvSpPr>
        <p:spPr>
          <a:xfrm>
            <a:off x="2648925" y="4100425"/>
            <a:ext cx="5758500" cy="1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100">
                <a:solidFill>
                  <a:schemeClr val="dk2"/>
                </a:solidFill>
              </a:rPr>
              <a:t>Image </a:t>
            </a:r>
            <a:r>
              <a:rPr b="1" lang="es" sz="1100">
                <a:solidFill>
                  <a:schemeClr val="dk2"/>
                </a:solidFill>
              </a:rPr>
              <a:t>Source</a:t>
            </a:r>
            <a:r>
              <a:rPr lang="es" sz="1100">
                <a:solidFill>
                  <a:schemeClr val="dk2"/>
                </a:solidFill>
              </a:rPr>
              <a:t>: </a:t>
            </a:r>
            <a:r>
              <a:rPr lang="es" sz="1100" u="sng">
                <a:solidFill>
                  <a:schemeClr val="hlink"/>
                </a:solidFill>
                <a:hlinkClick r:id="rId4"/>
              </a:rPr>
              <a:t>https://arxiv.org/pdf/2007.12099.pdf</a:t>
            </a:r>
            <a:endParaRPr sz="1100">
              <a:solidFill>
                <a:schemeClr val="dk2"/>
              </a:solidFill>
            </a:endParaRPr>
          </a:p>
        </p:txBody>
      </p:sp>
      <p:pic>
        <p:nvPicPr>
          <p:cNvPr descr="Getting started with PyTorch. Deep Learning and Artificial… | by Navaneeth  Dinesh | Medium" id="628" name="Google Shape;628;p60"/>
          <p:cNvPicPr preferRelativeResize="0"/>
          <p:nvPr/>
        </p:nvPicPr>
        <p:blipFill>
          <a:blip r:embed="rId5">
            <a:alphaModFix/>
          </a:blip>
          <a:stretch>
            <a:fillRect/>
          </a:stretch>
        </p:blipFill>
        <p:spPr>
          <a:xfrm>
            <a:off x="7483925" y="4038525"/>
            <a:ext cx="1591401" cy="1033425"/>
          </a:xfrm>
          <a:prstGeom prst="rect">
            <a:avLst/>
          </a:prstGeom>
          <a:noFill/>
          <a:ln>
            <a:noFill/>
          </a:ln>
        </p:spPr>
      </p:pic>
      <p:sp>
        <p:nvSpPr>
          <p:cNvPr id="629" name="Google Shape;629;p60"/>
          <p:cNvSpPr/>
          <p:nvPr/>
        </p:nvSpPr>
        <p:spPr>
          <a:xfrm>
            <a:off x="1497475" y="2298475"/>
            <a:ext cx="858900" cy="366300"/>
          </a:xfrm>
          <a:prstGeom prst="rightArrow">
            <a:avLst>
              <a:gd fmla="val 50000" name="adj1"/>
              <a:gd fmla="val 50000" name="adj2"/>
            </a:avLst>
          </a:prstGeom>
          <a:solidFill>
            <a:schemeClr val="dk1"/>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30" name="Google Shape;630;p60"/>
          <p:cNvPicPr preferRelativeResize="0"/>
          <p:nvPr/>
        </p:nvPicPr>
        <p:blipFill>
          <a:blip r:embed="rId6">
            <a:alphaModFix/>
          </a:blip>
          <a:stretch>
            <a:fillRect/>
          </a:stretch>
        </p:blipFill>
        <p:spPr>
          <a:xfrm>
            <a:off x="48900" y="1594614"/>
            <a:ext cx="1330499" cy="1774024"/>
          </a:xfrm>
          <a:prstGeom prst="rect">
            <a:avLst/>
          </a:prstGeom>
          <a:noFill/>
          <a:ln>
            <a:noFill/>
          </a:ln>
        </p:spPr>
      </p:pic>
      <p:sp>
        <p:nvSpPr>
          <p:cNvPr id="631" name="Google Shape;631;p60"/>
          <p:cNvSpPr txBox="1"/>
          <p:nvPr/>
        </p:nvSpPr>
        <p:spPr>
          <a:xfrm>
            <a:off x="161575" y="4676400"/>
            <a:ext cx="6540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100">
                <a:solidFill>
                  <a:schemeClr val="dk2"/>
                </a:solidFill>
                <a:latin typeface="Consolas"/>
                <a:ea typeface="Consolas"/>
                <a:cs typeface="Consolas"/>
                <a:sym typeface="Consolas"/>
              </a:rPr>
              <a:t>Dataset</a:t>
            </a:r>
            <a:r>
              <a:rPr b="1" lang="es" sz="1100">
                <a:solidFill>
                  <a:schemeClr val="dk2"/>
                </a:solidFill>
                <a:latin typeface="Consolas"/>
                <a:ea typeface="Consolas"/>
                <a:cs typeface="Consolas"/>
                <a:sym typeface="Consolas"/>
              </a:rPr>
              <a:t> Source:</a:t>
            </a:r>
            <a:r>
              <a:rPr b="1" lang="es" sz="1100">
                <a:solidFill>
                  <a:schemeClr val="dk2"/>
                </a:solidFill>
              </a:rPr>
              <a:t> </a:t>
            </a:r>
            <a:r>
              <a:rPr lang="es" sz="1100" u="sng">
                <a:solidFill>
                  <a:schemeClr val="hlink"/>
                </a:solidFill>
                <a:hlinkClick r:id="rId7"/>
              </a:rPr>
              <a:t>https://edenlibrary.ai/product/rumex-rumex-obtusifolius-healthy-prx-rgb-na-20210303/</a:t>
            </a:r>
            <a:endParaRPr sz="1100"/>
          </a:p>
        </p:txBody>
      </p:sp>
      <p:pic>
        <p:nvPicPr>
          <p:cNvPr id="632" name="Google Shape;632;p60"/>
          <p:cNvPicPr preferRelativeResize="0"/>
          <p:nvPr/>
        </p:nvPicPr>
        <p:blipFill>
          <a:blip r:embed="rId8">
            <a:alphaModFix/>
          </a:blip>
          <a:stretch>
            <a:fillRect/>
          </a:stretch>
        </p:blipFill>
        <p:spPr>
          <a:xfrm>
            <a:off x="265200" y="4470845"/>
            <a:ext cx="1004200" cy="2969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61"/>
          <p:cNvSpPr txBox="1"/>
          <p:nvPr>
            <p:ph type="title"/>
          </p:nvPr>
        </p:nvSpPr>
        <p:spPr>
          <a:xfrm>
            <a:off x="189000" y="-78350"/>
            <a:ext cx="8395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sz="2900"/>
              <a:t>Exercise III: </a:t>
            </a:r>
            <a:r>
              <a:rPr b="1" lang="es" sz="2000"/>
              <a:t>Object Detector from Scratch (Weed Identification)</a:t>
            </a:r>
            <a:endParaRPr b="1" sz="2900"/>
          </a:p>
        </p:txBody>
      </p:sp>
      <p:pic>
        <p:nvPicPr>
          <p:cNvPr id="638" name="Google Shape;638;p61"/>
          <p:cNvPicPr preferRelativeResize="0"/>
          <p:nvPr/>
        </p:nvPicPr>
        <p:blipFill>
          <a:blip r:embed="rId3">
            <a:alphaModFix/>
          </a:blip>
          <a:stretch>
            <a:fillRect/>
          </a:stretch>
        </p:blipFill>
        <p:spPr>
          <a:xfrm>
            <a:off x="7626451" y="3964100"/>
            <a:ext cx="1339350" cy="1116150"/>
          </a:xfrm>
          <a:prstGeom prst="rect">
            <a:avLst/>
          </a:prstGeom>
          <a:noFill/>
          <a:ln>
            <a:noFill/>
          </a:ln>
        </p:spPr>
      </p:pic>
      <p:pic>
        <p:nvPicPr>
          <p:cNvPr descr="Keras - Wikipedia, la enciclopedia libre" id="639" name="Google Shape;639;p61"/>
          <p:cNvPicPr preferRelativeResize="0"/>
          <p:nvPr/>
        </p:nvPicPr>
        <p:blipFill>
          <a:blip r:embed="rId4">
            <a:alphaModFix/>
          </a:blip>
          <a:stretch>
            <a:fillRect/>
          </a:stretch>
        </p:blipFill>
        <p:spPr>
          <a:xfrm>
            <a:off x="6279825" y="3991150"/>
            <a:ext cx="1089100" cy="1089100"/>
          </a:xfrm>
          <a:prstGeom prst="rect">
            <a:avLst/>
          </a:prstGeom>
          <a:noFill/>
          <a:ln>
            <a:noFill/>
          </a:ln>
        </p:spPr>
      </p:pic>
      <p:sp>
        <p:nvSpPr>
          <p:cNvPr id="640" name="Google Shape;640;p61"/>
          <p:cNvSpPr txBox="1"/>
          <p:nvPr/>
        </p:nvSpPr>
        <p:spPr>
          <a:xfrm>
            <a:off x="66025" y="1006975"/>
            <a:ext cx="8594700" cy="492600"/>
          </a:xfrm>
          <a:prstGeom prst="rect">
            <a:avLst/>
          </a:prstGeom>
          <a:noFill/>
          <a:ln>
            <a:noFill/>
          </a:ln>
        </p:spPr>
        <p:txBody>
          <a:bodyPr anchorCtr="0" anchor="t" bIns="91425" lIns="91425" spcFirstLastPara="1" rIns="91425" wrap="square" tIns="91425">
            <a:spAutoFit/>
          </a:bodyPr>
          <a:lstStyle/>
          <a:p>
            <a:pPr indent="0" lvl="0" marL="914400" rtl="0" algn="l">
              <a:spcBef>
                <a:spcPts val="0"/>
              </a:spcBef>
              <a:spcAft>
                <a:spcPts val="0"/>
              </a:spcAft>
              <a:buNone/>
            </a:pPr>
            <a:r>
              <a:t/>
            </a:r>
            <a:endParaRPr b="1" sz="2000">
              <a:solidFill>
                <a:schemeClr val="dk1"/>
              </a:solidFill>
            </a:endParaRPr>
          </a:p>
        </p:txBody>
      </p:sp>
      <p:pic>
        <p:nvPicPr>
          <p:cNvPr id="641" name="Google Shape;641;p61"/>
          <p:cNvPicPr preferRelativeResize="0"/>
          <p:nvPr/>
        </p:nvPicPr>
        <p:blipFill>
          <a:blip r:embed="rId5">
            <a:alphaModFix/>
          </a:blip>
          <a:stretch>
            <a:fillRect/>
          </a:stretch>
        </p:blipFill>
        <p:spPr>
          <a:xfrm>
            <a:off x="3397900" y="1006975"/>
            <a:ext cx="2261080" cy="4136525"/>
          </a:xfrm>
          <a:prstGeom prst="rect">
            <a:avLst/>
          </a:prstGeom>
          <a:noFill/>
          <a:ln>
            <a:noFill/>
          </a:ln>
        </p:spPr>
      </p:pic>
      <p:pic>
        <p:nvPicPr>
          <p:cNvPr id="642" name="Google Shape;642;p61"/>
          <p:cNvPicPr preferRelativeResize="0"/>
          <p:nvPr/>
        </p:nvPicPr>
        <p:blipFill>
          <a:blip r:embed="rId6">
            <a:alphaModFix/>
          </a:blip>
          <a:stretch>
            <a:fillRect/>
          </a:stretch>
        </p:blipFill>
        <p:spPr>
          <a:xfrm>
            <a:off x="339500" y="1870950"/>
            <a:ext cx="1268125" cy="1268125"/>
          </a:xfrm>
          <a:prstGeom prst="rect">
            <a:avLst/>
          </a:prstGeom>
          <a:noFill/>
          <a:ln>
            <a:noFill/>
          </a:ln>
        </p:spPr>
      </p:pic>
      <p:sp>
        <p:nvSpPr>
          <p:cNvPr id="643" name="Google Shape;643;p61"/>
          <p:cNvSpPr/>
          <p:nvPr/>
        </p:nvSpPr>
        <p:spPr>
          <a:xfrm>
            <a:off x="2031463" y="2321850"/>
            <a:ext cx="858900" cy="366300"/>
          </a:xfrm>
          <a:prstGeom prst="rightArrow">
            <a:avLst>
              <a:gd fmla="val 50000" name="adj1"/>
              <a:gd fmla="val 50000" name="adj2"/>
            </a:avLst>
          </a:prstGeom>
          <a:solidFill>
            <a:schemeClr val="dk1"/>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4" name="Google Shape;644;p61"/>
          <p:cNvSpPr txBox="1"/>
          <p:nvPr/>
        </p:nvSpPr>
        <p:spPr>
          <a:xfrm>
            <a:off x="66025" y="3308250"/>
            <a:ext cx="45498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s" sz="900">
                <a:solidFill>
                  <a:schemeClr val="dk1"/>
                </a:solidFill>
                <a:latin typeface="Consolas"/>
                <a:ea typeface="Consolas"/>
                <a:cs typeface="Consolas"/>
                <a:sym typeface="Consolas"/>
              </a:rPr>
              <a:t>Dataset source:</a:t>
            </a:r>
            <a:r>
              <a:rPr lang="es" sz="900">
                <a:solidFill>
                  <a:schemeClr val="dk1"/>
                </a:solidFill>
                <a:latin typeface="Consolas"/>
                <a:ea typeface="Consolas"/>
                <a:cs typeface="Consolas"/>
                <a:sym typeface="Consolas"/>
              </a:rPr>
              <a:t> </a:t>
            </a:r>
            <a:endParaRPr sz="900">
              <a:solidFill>
                <a:schemeClr val="dk1"/>
              </a:solidFill>
              <a:latin typeface="Consolas"/>
              <a:ea typeface="Consolas"/>
              <a:cs typeface="Consolas"/>
              <a:sym typeface="Consolas"/>
            </a:endParaRPr>
          </a:p>
          <a:p>
            <a:pPr indent="0" lvl="0" marL="0" rtl="0" algn="l">
              <a:lnSpc>
                <a:spcPct val="115000"/>
              </a:lnSpc>
              <a:spcBef>
                <a:spcPts val="0"/>
              </a:spcBef>
              <a:spcAft>
                <a:spcPts val="0"/>
              </a:spcAft>
              <a:buNone/>
            </a:pPr>
            <a:r>
              <a:rPr lang="es" sz="900" u="sng">
                <a:solidFill>
                  <a:schemeClr val="hlink"/>
                </a:solidFill>
                <a:latin typeface="Consolas"/>
                <a:ea typeface="Consolas"/>
                <a:cs typeface="Consolas"/>
                <a:sym typeface="Consolas"/>
                <a:hlinkClick r:id="rId7"/>
              </a:rPr>
              <a:t>https://universe.roboflow.com/russ-hall/weeds-pub-plus</a:t>
            </a:r>
            <a:endParaRPr sz="900">
              <a:solidFill>
                <a:srgbClr val="9CA3AF"/>
              </a:solidFill>
              <a:latin typeface="Consolas"/>
              <a:ea typeface="Consolas"/>
              <a:cs typeface="Consolas"/>
              <a:sym typeface="Consolas"/>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62"/>
          <p:cNvSpPr txBox="1"/>
          <p:nvPr>
            <p:ph type="title"/>
          </p:nvPr>
        </p:nvSpPr>
        <p:spPr>
          <a:xfrm>
            <a:off x="505594" y="64313"/>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Bibliography</a:t>
            </a:r>
            <a:endParaRPr b="1"/>
          </a:p>
        </p:txBody>
      </p:sp>
      <p:pic>
        <p:nvPicPr>
          <p:cNvPr id="650" name="Google Shape;650;p62"/>
          <p:cNvPicPr preferRelativeResize="0"/>
          <p:nvPr>
            <p:ph idx="1" type="body"/>
          </p:nvPr>
        </p:nvPicPr>
        <p:blipFill rotWithShape="1">
          <a:blip r:embed="rId3">
            <a:alphaModFix/>
          </a:blip>
          <a:srcRect b="0" l="0" r="0" t="0"/>
          <a:stretch/>
        </p:blipFill>
        <p:spPr>
          <a:xfrm>
            <a:off x="827662" y="813469"/>
            <a:ext cx="3018600" cy="2137800"/>
          </a:xfrm>
          <a:prstGeom prst="rect">
            <a:avLst/>
          </a:prstGeom>
          <a:noFill/>
          <a:ln>
            <a:noFill/>
          </a:ln>
        </p:spPr>
      </p:pic>
      <p:pic>
        <p:nvPicPr>
          <p:cNvPr id="651" name="Google Shape;651;p62"/>
          <p:cNvPicPr preferRelativeResize="0"/>
          <p:nvPr/>
        </p:nvPicPr>
        <p:blipFill rotWithShape="1">
          <a:blip r:embed="rId4">
            <a:alphaModFix/>
          </a:blip>
          <a:srcRect b="0" l="0" r="0" t="0"/>
          <a:stretch/>
        </p:blipFill>
        <p:spPr>
          <a:xfrm>
            <a:off x="4014431" y="813469"/>
            <a:ext cx="1764363" cy="2137725"/>
          </a:xfrm>
          <a:prstGeom prst="rect">
            <a:avLst/>
          </a:prstGeom>
          <a:noFill/>
          <a:ln>
            <a:noFill/>
          </a:ln>
        </p:spPr>
      </p:pic>
      <p:pic>
        <p:nvPicPr>
          <p:cNvPr id="652" name="Google Shape;652;p62"/>
          <p:cNvPicPr preferRelativeResize="0"/>
          <p:nvPr/>
        </p:nvPicPr>
        <p:blipFill rotWithShape="1">
          <a:blip r:embed="rId5">
            <a:alphaModFix/>
          </a:blip>
          <a:srcRect b="0" l="0" r="0" t="0"/>
          <a:stretch/>
        </p:blipFill>
        <p:spPr>
          <a:xfrm>
            <a:off x="5987156" y="813469"/>
            <a:ext cx="1845718" cy="2137724"/>
          </a:xfrm>
          <a:prstGeom prst="rect">
            <a:avLst/>
          </a:prstGeom>
          <a:noFill/>
          <a:ln>
            <a:noFill/>
          </a:ln>
        </p:spPr>
      </p:pic>
      <p:pic>
        <p:nvPicPr>
          <p:cNvPr id="653" name="Google Shape;653;p62"/>
          <p:cNvPicPr preferRelativeResize="0"/>
          <p:nvPr/>
        </p:nvPicPr>
        <p:blipFill>
          <a:blip r:embed="rId6">
            <a:alphaModFix/>
          </a:blip>
          <a:stretch>
            <a:fillRect/>
          </a:stretch>
        </p:blipFill>
        <p:spPr>
          <a:xfrm>
            <a:off x="2550169" y="3147694"/>
            <a:ext cx="1499244" cy="1944545"/>
          </a:xfrm>
          <a:prstGeom prst="rect">
            <a:avLst/>
          </a:prstGeom>
          <a:noFill/>
          <a:ln>
            <a:noFill/>
          </a:ln>
        </p:spPr>
      </p:pic>
      <p:pic>
        <p:nvPicPr>
          <p:cNvPr id="654" name="Google Shape;654;p62"/>
          <p:cNvPicPr preferRelativeResize="0"/>
          <p:nvPr/>
        </p:nvPicPr>
        <p:blipFill>
          <a:blip r:embed="rId7">
            <a:alphaModFix/>
          </a:blip>
          <a:stretch>
            <a:fillRect/>
          </a:stretch>
        </p:blipFill>
        <p:spPr>
          <a:xfrm>
            <a:off x="4498525" y="3138112"/>
            <a:ext cx="1737793" cy="196370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8"/>
          <p:cNvSpPr txBox="1"/>
          <p:nvPr>
            <p:ph idx="1" type="body"/>
          </p:nvPr>
        </p:nvSpPr>
        <p:spPr>
          <a:xfrm>
            <a:off x="275900" y="1064506"/>
            <a:ext cx="8237100" cy="1700700"/>
          </a:xfrm>
          <a:prstGeom prst="rect">
            <a:avLst/>
          </a:prstGeom>
          <a:noFill/>
          <a:ln>
            <a:noFill/>
          </a:ln>
        </p:spPr>
        <p:txBody>
          <a:bodyPr anchorCtr="0" anchor="t" bIns="34275" lIns="68575" spcFirstLastPara="1" rIns="68575" wrap="square" tIns="34275">
            <a:noAutofit/>
          </a:bodyPr>
          <a:lstStyle/>
          <a:p>
            <a:pPr indent="-177800" lvl="0" marL="177800" rtl="0" algn="l">
              <a:lnSpc>
                <a:spcPct val="90000"/>
              </a:lnSpc>
              <a:spcBef>
                <a:spcPts val="0"/>
              </a:spcBef>
              <a:spcAft>
                <a:spcPts val="0"/>
              </a:spcAft>
              <a:buClr>
                <a:srgbClr val="000000"/>
              </a:buClr>
              <a:buSzPts val="2400"/>
              <a:buChar char="●"/>
            </a:pPr>
            <a:r>
              <a:rPr lang="es" sz="2400">
                <a:solidFill>
                  <a:srgbClr val="000000"/>
                </a:solidFill>
              </a:rPr>
              <a:t>A loss function is essential to differentiate between effective and ineffective models. To </a:t>
            </a:r>
            <a:r>
              <a:rPr b="1" lang="es" sz="2400">
                <a:solidFill>
                  <a:srgbClr val="000000"/>
                </a:solidFill>
              </a:rPr>
              <a:t>simplify the optimization</a:t>
            </a:r>
            <a:r>
              <a:rPr lang="es" sz="2400">
                <a:solidFill>
                  <a:srgbClr val="000000"/>
                </a:solidFill>
              </a:rPr>
              <a:t> process, the loss employed within the algorithm might vary from the external one we actually desire the model to optimize.</a:t>
            </a:r>
            <a:endParaRPr sz="2400">
              <a:solidFill>
                <a:srgbClr val="000000"/>
              </a:solidFill>
            </a:endParaRPr>
          </a:p>
          <a:p>
            <a:pPr indent="-177800" lvl="0" marL="177800" rtl="0" algn="l">
              <a:lnSpc>
                <a:spcPct val="90000"/>
              </a:lnSpc>
              <a:spcBef>
                <a:spcPts val="0"/>
              </a:spcBef>
              <a:spcAft>
                <a:spcPts val="0"/>
              </a:spcAft>
              <a:buClr>
                <a:srgbClr val="000000"/>
              </a:buClr>
              <a:buSzPts val="2400"/>
              <a:buChar char="●"/>
            </a:pPr>
            <a:r>
              <a:rPr lang="es" sz="2400">
                <a:solidFill>
                  <a:srgbClr val="000000"/>
                </a:solidFill>
              </a:rPr>
              <a:t>Examples:</a:t>
            </a:r>
            <a:endParaRPr sz="2400">
              <a:solidFill>
                <a:srgbClr val="000000"/>
              </a:solidFill>
            </a:endParaRPr>
          </a:p>
          <a:p>
            <a:pPr indent="-241300" lvl="1" marL="520700" rtl="0" algn="l">
              <a:lnSpc>
                <a:spcPct val="90000"/>
              </a:lnSpc>
              <a:spcBef>
                <a:spcPts val="0"/>
              </a:spcBef>
              <a:spcAft>
                <a:spcPts val="0"/>
              </a:spcAft>
              <a:buClr>
                <a:srgbClr val="000000"/>
              </a:buClr>
              <a:buSzPts val="2400"/>
              <a:buChar char="○"/>
            </a:pPr>
            <a:r>
              <a:rPr lang="es" sz="2400">
                <a:solidFill>
                  <a:srgbClr val="000000"/>
                </a:solidFill>
              </a:rPr>
              <a:t>Accuracy</a:t>
            </a:r>
            <a:endParaRPr sz="2400">
              <a:solidFill>
                <a:srgbClr val="000000"/>
              </a:solidFill>
            </a:endParaRPr>
          </a:p>
          <a:p>
            <a:pPr indent="-241300" lvl="1" marL="520700" rtl="0" algn="l">
              <a:lnSpc>
                <a:spcPct val="90000"/>
              </a:lnSpc>
              <a:spcBef>
                <a:spcPts val="0"/>
              </a:spcBef>
              <a:spcAft>
                <a:spcPts val="0"/>
              </a:spcAft>
              <a:buClr>
                <a:srgbClr val="000000"/>
              </a:buClr>
              <a:buSzPts val="2400"/>
              <a:buChar char="○"/>
            </a:pPr>
            <a:r>
              <a:rPr lang="es" sz="2400">
                <a:solidFill>
                  <a:srgbClr val="000000"/>
                </a:solidFill>
              </a:rPr>
              <a:t>Mean Squared Error</a:t>
            </a:r>
            <a:endParaRPr sz="2400">
              <a:solidFill>
                <a:srgbClr val="000000"/>
              </a:solidFill>
            </a:endParaRPr>
          </a:p>
          <a:p>
            <a:pPr indent="-241300" lvl="1" marL="520700" rtl="0" algn="l">
              <a:lnSpc>
                <a:spcPct val="90000"/>
              </a:lnSpc>
              <a:spcBef>
                <a:spcPts val="0"/>
              </a:spcBef>
              <a:spcAft>
                <a:spcPts val="0"/>
              </a:spcAft>
              <a:buClr>
                <a:srgbClr val="000000"/>
              </a:buClr>
              <a:buSzPts val="2400"/>
              <a:buChar char="○"/>
            </a:pPr>
            <a:r>
              <a:rPr lang="es" sz="2400">
                <a:solidFill>
                  <a:srgbClr val="000000"/>
                </a:solidFill>
              </a:rPr>
              <a:t>Mean Average Precision</a:t>
            </a:r>
            <a:endParaRPr sz="2400">
              <a:solidFill>
                <a:srgbClr val="000000"/>
              </a:solidFill>
            </a:endParaRPr>
          </a:p>
          <a:p>
            <a:pPr indent="-241300" lvl="1" marL="520700" rtl="0" algn="l">
              <a:lnSpc>
                <a:spcPct val="90000"/>
              </a:lnSpc>
              <a:spcBef>
                <a:spcPts val="0"/>
              </a:spcBef>
              <a:spcAft>
                <a:spcPts val="0"/>
              </a:spcAft>
              <a:buClr>
                <a:srgbClr val="000000"/>
              </a:buClr>
              <a:buSzPts val="2400"/>
              <a:buChar char="○"/>
            </a:pPr>
            <a:r>
              <a:rPr lang="es" sz="2400">
                <a:solidFill>
                  <a:srgbClr val="000000"/>
                </a:solidFill>
              </a:rPr>
              <a:t>Cross Entropy</a:t>
            </a:r>
            <a:endParaRPr sz="2400">
              <a:solidFill>
                <a:srgbClr val="000000"/>
              </a:solidFill>
            </a:endParaRPr>
          </a:p>
          <a:p>
            <a:pPr indent="-241300" lvl="1" marL="520700" rtl="0" algn="l">
              <a:lnSpc>
                <a:spcPct val="90000"/>
              </a:lnSpc>
              <a:spcBef>
                <a:spcPts val="0"/>
              </a:spcBef>
              <a:spcAft>
                <a:spcPts val="0"/>
              </a:spcAft>
              <a:buClr>
                <a:srgbClr val="000000"/>
              </a:buClr>
              <a:buSzPts val="2400"/>
              <a:buChar char="○"/>
            </a:pPr>
            <a:r>
              <a:rPr lang="es" sz="2400">
                <a:solidFill>
                  <a:srgbClr val="000000"/>
                </a:solidFill>
              </a:rPr>
              <a:t>Cosine Distance</a:t>
            </a:r>
            <a:endParaRPr sz="2400">
              <a:solidFill>
                <a:srgbClr val="000000"/>
              </a:solidFill>
            </a:endParaRPr>
          </a:p>
          <a:p>
            <a:pPr indent="-25400" lvl="0" marL="177800" rtl="0" algn="l">
              <a:lnSpc>
                <a:spcPct val="90000"/>
              </a:lnSpc>
              <a:spcBef>
                <a:spcPts val="800"/>
              </a:spcBef>
              <a:spcAft>
                <a:spcPts val="0"/>
              </a:spcAft>
              <a:buClr>
                <a:schemeClr val="dk1"/>
              </a:buClr>
              <a:buSzPts val="2400"/>
              <a:buNone/>
            </a:pPr>
            <a:r>
              <a:t/>
            </a:r>
            <a:endParaRPr sz="2400"/>
          </a:p>
          <a:p>
            <a:pPr indent="-25400" lvl="1" marL="520700" rtl="0" algn="l">
              <a:lnSpc>
                <a:spcPct val="90000"/>
              </a:lnSpc>
              <a:spcBef>
                <a:spcPts val="400"/>
              </a:spcBef>
              <a:spcAft>
                <a:spcPts val="1200"/>
              </a:spcAft>
              <a:buClr>
                <a:schemeClr val="dk1"/>
              </a:buClr>
              <a:buSzPts val="2400"/>
              <a:buNone/>
            </a:pPr>
            <a:r>
              <a:t/>
            </a:r>
            <a:endParaRPr sz="2400"/>
          </a:p>
        </p:txBody>
      </p:sp>
      <p:sp>
        <p:nvSpPr>
          <p:cNvPr id="87" name="Google Shape;87;p18"/>
          <p:cNvSpPr txBox="1"/>
          <p:nvPr>
            <p:ph type="title"/>
          </p:nvPr>
        </p:nvSpPr>
        <p:spPr>
          <a:xfrm>
            <a:off x="445275" y="189250"/>
            <a:ext cx="90819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800"/>
              <a:buFont typeface="Calibri"/>
              <a:buNone/>
            </a:pPr>
            <a:r>
              <a:rPr b="1" lang="es"/>
              <a:t>2. Evaluation/Loss function</a:t>
            </a:r>
            <a:endParaRPr b="1"/>
          </a:p>
        </p:txBody>
      </p:sp>
      <p:pic>
        <p:nvPicPr>
          <p:cNvPr id="88" name="Google Shape;88;p18"/>
          <p:cNvPicPr preferRelativeResize="0"/>
          <p:nvPr/>
        </p:nvPicPr>
        <p:blipFill rotWithShape="1">
          <a:blip r:embed="rId3">
            <a:alphaModFix/>
          </a:blip>
          <a:srcRect b="0" l="0" r="0" t="0"/>
          <a:stretch/>
        </p:blipFill>
        <p:spPr>
          <a:xfrm>
            <a:off x="4197000" y="3170606"/>
            <a:ext cx="2535318" cy="1901475"/>
          </a:xfrm>
          <a:prstGeom prst="rect">
            <a:avLst/>
          </a:prstGeom>
          <a:noFill/>
          <a:ln>
            <a:noFill/>
          </a:ln>
        </p:spPr>
      </p:pic>
      <p:pic>
        <p:nvPicPr>
          <p:cNvPr id="89" name="Google Shape;89;p18"/>
          <p:cNvPicPr preferRelativeResize="0"/>
          <p:nvPr/>
        </p:nvPicPr>
        <p:blipFill>
          <a:blip r:embed="rId4">
            <a:alphaModFix/>
          </a:blip>
          <a:stretch>
            <a:fillRect/>
          </a:stretch>
        </p:blipFill>
        <p:spPr>
          <a:xfrm>
            <a:off x="6824644" y="3271331"/>
            <a:ext cx="2234110" cy="17005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9"/>
          <p:cNvSpPr txBox="1"/>
          <p:nvPr>
            <p:ph idx="1" type="body"/>
          </p:nvPr>
        </p:nvSpPr>
        <p:spPr>
          <a:xfrm>
            <a:off x="628650" y="1268119"/>
            <a:ext cx="8237100" cy="1700700"/>
          </a:xfrm>
          <a:prstGeom prst="rect">
            <a:avLst/>
          </a:prstGeom>
          <a:noFill/>
          <a:ln>
            <a:noFill/>
          </a:ln>
        </p:spPr>
        <p:txBody>
          <a:bodyPr anchorCtr="0" anchor="t" bIns="34275" lIns="68575" spcFirstLastPara="1" rIns="68575" wrap="square" tIns="34275">
            <a:noAutofit/>
          </a:bodyPr>
          <a:lstStyle/>
          <a:p>
            <a:pPr indent="-177800" lvl="0" marL="177800" rtl="0" algn="l">
              <a:lnSpc>
                <a:spcPct val="90000"/>
              </a:lnSpc>
              <a:spcBef>
                <a:spcPts val="0"/>
              </a:spcBef>
              <a:spcAft>
                <a:spcPts val="0"/>
              </a:spcAft>
              <a:buSzPts val="2400"/>
              <a:buChar char="●"/>
            </a:pPr>
            <a:r>
              <a:rPr lang="es" sz="2400">
                <a:solidFill>
                  <a:schemeClr val="dk1"/>
                </a:solidFill>
              </a:rPr>
              <a:t>We need a strategy to find the classifiers in the given representation language to find the one with the highest evaluation score.</a:t>
            </a:r>
            <a:endParaRPr sz="2400">
              <a:solidFill>
                <a:schemeClr val="dk1"/>
              </a:solidFill>
            </a:endParaRPr>
          </a:p>
          <a:p>
            <a:pPr indent="-177800" lvl="0" marL="177800" rtl="0" algn="l">
              <a:lnSpc>
                <a:spcPct val="90000"/>
              </a:lnSpc>
              <a:spcBef>
                <a:spcPts val="0"/>
              </a:spcBef>
              <a:spcAft>
                <a:spcPts val="0"/>
              </a:spcAft>
              <a:buSzPts val="2400"/>
              <a:buChar char="●"/>
            </a:pPr>
            <a:r>
              <a:rPr lang="es" sz="2400">
                <a:solidFill>
                  <a:schemeClr val="dk1"/>
                </a:solidFill>
              </a:rPr>
              <a:t>Types:</a:t>
            </a:r>
            <a:endParaRPr sz="2400">
              <a:solidFill>
                <a:schemeClr val="dk1"/>
              </a:solidFill>
            </a:endParaRPr>
          </a:p>
          <a:p>
            <a:pPr indent="-241300" lvl="1" marL="520700" rtl="0" algn="l">
              <a:lnSpc>
                <a:spcPct val="90000"/>
              </a:lnSpc>
              <a:spcBef>
                <a:spcPts val="0"/>
              </a:spcBef>
              <a:spcAft>
                <a:spcPts val="0"/>
              </a:spcAft>
              <a:buSzPts val="2400"/>
              <a:buChar char="○"/>
            </a:pPr>
            <a:r>
              <a:rPr lang="es" sz="2400">
                <a:solidFill>
                  <a:schemeClr val="dk1"/>
                </a:solidFill>
              </a:rPr>
              <a:t>Hill Climbing</a:t>
            </a:r>
            <a:endParaRPr sz="2400">
              <a:solidFill>
                <a:schemeClr val="dk1"/>
              </a:solidFill>
            </a:endParaRPr>
          </a:p>
          <a:p>
            <a:pPr indent="-241300" lvl="1" marL="520700" rtl="0" algn="l">
              <a:lnSpc>
                <a:spcPct val="90000"/>
              </a:lnSpc>
              <a:spcBef>
                <a:spcPts val="0"/>
              </a:spcBef>
              <a:spcAft>
                <a:spcPts val="0"/>
              </a:spcAft>
              <a:buSzPts val="2400"/>
              <a:buChar char="○"/>
            </a:pPr>
            <a:r>
              <a:rPr lang="es" sz="2400">
                <a:solidFill>
                  <a:schemeClr val="dk1"/>
                </a:solidFill>
              </a:rPr>
              <a:t>Simulated Annealing</a:t>
            </a:r>
            <a:endParaRPr sz="2400">
              <a:solidFill>
                <a:schemeClr val="dk1"/>
              </a:solidFill>
            </a:endParaRPr>
          </a:p>
          <a:p>
            <a:pPr indent="-241300" lvl="1" marL="520700" rtl="0" algn="l">
              <a:lnSpc>
                <a:spcPct val="90000"/>
              </a:lnSpc>
              <a:spcBef>
                <a:spcPts val="0"/>
              </a:spcBef>
              <a:spcAft>
                <a:spcPts val="0"/>
              </a:spcAft>
              <a:buSzPts val="2400"/>
              <a:buChar char="○"/>
            </a:pPr>
            <a:r>
              <a:rPr lang="es" sz="2400">
                <a:solidFill>
                  <a:schemeClr val="dk1"/>
                </a:solidFill>
              </a:rPr>
              <a:t>Stochastic Gradient Descent</a:t>
            </a:r>
            <a:endParaRPr sz="2400">
              <a:solidFill>
                <a:schemeClr val="dk1"/>
              </a:solidFill>
            </a:endParaRPr>
          </a:p>
          <a:p>
            <a:pPr indent="-241300" lvl="1" marL="520700" rtl="0" algn="l">
              <a:lnSpc>
                <a:spcPct val="90000"/>
              </a:lnSpc>
              <a:spcBef>
                <a:spcPts val="0"/>
              </a:spcBef>
              <a:spcAft>
                <a:spcPts val="0"/>
              </a:spcAft>
              <a:buSzPts val="2400"/>
              <a:buChar char="○"/>
            </a:pPr>
            <a:r>
              <a:rPr lang="es" sz="2400">
                <a:solidFill>
                  <a:schemeClr val="dk1"/>
                </a:solidFill>
              </a:rPr>
              <a:t>Adam</a:t>
            </a:r>
            <a:endParaRPr sz="2400">
              <a:solidFill>
                <a:schemeClr val="dk1"/>
              </a:solidFill>
            </a:endParaRPr>
          </a:p>
          <a:p>
            <a:pPr indent="-241300" lvl="1" marL="520700" rtl="0" algn="l">
              <a:lnSpc>
                <a:spcPct val="90000"/>
              </a:lnSpc>
              <a:spcBef>
                <a:spcPts val="0"/>
              </a:spcBef>
              <a:spcAft>
                <a:spcPts val="0"/>
              </a:spcAft>
              <a:buSzPts val="2400"/>
              <a:buChar char="○"/>
            </a:pPr>
            <a:r>
              <a:rPr lang="es" sz="2400">
                <a:solidFill>
                  <a:schemeClr val="dk1"/>
                </a:solidFill>
              </a:rPr>
              <a:t>Genetic Programming</a:t>
            </a:r>
            <a:endParaRPr sz="2400">
              <a:solidFill>
                <a:schemeClr val="dk1"/>
              </a:solidFill>
            </a:endParaRPr>
          </a:p>
          <a:p>
            <a:pPr indent="-25400" lvl="0" marL="177800" rtl="0" algn="l">
              <a:lnSpc>
                <a:spcPct val="90000"/>
              </a:lnSpc>
              <a:spcBef>
                <a:spcPts val="800"/>
              </a:spcBef>
              <a:spcAft>
                <a:spcPts val="0"/>
              </a:spcAft>
              <a:buClr>
                <a:schemeClr val="dk1"/>
              </a:buClr>
              <a:buSzPts val="2400"/>
              <a:buNone/>
            </a:pPr>
            <a:r>
              <a:t/>
            </a:r>
            <a:endParaRPr sz="2400"/>
          </a:p>
          <a:p>
            <a:pPr indent="-25400" lvl="1" marL="520700" rtl="0" algn="l">
              <a:lnSpc>
                <a:spcPct val="90000"/>
              </a:lnSpc>
              <a:spcBef>
                <a:spcPts val="400"/>
              </a:spcBef>
              <a:spcAft>
                <a:spcPts val="1200"/>
              </a:spcAft>
              <a:buClr>
                <a:schemeClr val="dk1"/>
              </a:buClr>
              <a:buSzPts val="2400"/>
              <a:buNone/>
            </a:pPr>
            <a:r>
              <a:t/>
            </a:r>
            <a:endParaRPr sz="2400"/>
          </a:p>
        </p:txBody>
      </p:sp>
      <p:sp>
        <p:nvSpPr>
          <p:cNvPr id="95" name="Google Shape;95;p19"/>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800"/>
              <a:buFont typeface="Calibri"/>
              <a:buNone/>
            </a:pPr>
            <a:r>
              <a:rPr b="1" lang="es"/>
              <a:t>3. Optimization</a:t>
            </a:r>
            <a:endParaRPr b="1"/>
          </a:p>
        </p:txBody>
      </p:sp>
      <p:pic>
        <p:nvPicPr>
          <p:cNvPr id="96" name="Google Shape;96;p19"/>
          <p:cNvPicPr preferRelativeResize="0"/>
          <p:nvPr/>
        </p:nvPicPr>
        <p:blipFill>
          <a:blip r:embed="rId3">
            <a:alphaModFix/>
          </a:blip>
          <a:stretch>
            <a:fillRect/>
          </a:stretch>
        </p:blipFill>
        <p:spPr>
          <a:xfrm>
            <a:off x="5208581" y="2311894"/>
            <a:ext cx="3241707" cy="2509706"/>
          </a:xfrm>
          <a:prstGeom prst="rect">
            <a:avLst/>
          </a:prstGeom>
          <a:noFill/>
          <a:ln>
            <a:noFill/>
          </a:ln>
        </p:spPr>
      </p:pic>
      <p:sp>
        <p:nvSpPr>
          <p:cNvPr id="97" name="Google Shape;97;p19"/>
          <p:cNvSpPr txBox="1"/>
          <p:nvPr/>
        </p:nvSpPr>
        <p:spPr>
          <a:xfrm>
            <a:off x="65125" y="4883075"/>
            <a:ext cx="7566900" cy="1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100">
                <a:solidFill>
                  <a:schemeClr val="dk2"/>
                </a:solidFill>
              </a:rPr>
              <a:t>Image Source</a:t>
            </a:r>
            <a:r>
              <a:rPr lang="es" sz="1100">
                <a:solidFill>
                  <a:schemeClr val="dk2"/>
                </a:solidFill>
              </a:rPr>
              <a:t>: </a:t>
            </a:r>
            <a:r>
              <a:rPr lang="es" sz="1100" u="sng">
                <a:solidFill>
                  <a:schemeClr val="hlink"/>
                </a:solidFill>
                <a:hlinkClick r:id="rId4"/>
              </a:rPr>
              <a:t>https://www.analyticsvidhya.com/blog/2021/10/a-comprehensive-guide-on-deep-learning-optimizers/</a:t>
            </a:r>
            <a:endParaRPr sz="1100">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0"/>
          <p:cNvSpPr txBox="1"/>
          <p:nvPr>
            <p:ph idx="1" type="body"/>
          </p:nvPr>
        </p:nvSpPr>
        <p:spPr>
          <a:xfrm>
            <a:off x="275900" y="1064494"/>
            <a:ext cx="8237100" cy="3437700"/>
          </a:xfrm>
          <a:prstGeom prst="rect">
            <a:avLst/>
          </a:prstGeom>
          <a:noFill/>
          <a:ln>
            <a:noFill/>
          </a:ln>
        </p:spPr>
        <p:txBody>
          <a:bodyPr anchorCtr="0" anchor="t" bIns="34275" lIns="68575" spcFirstLastPara="1" rIns="68575" wrap="square" tIns="34275">
            <a:noAutofit/>
          </a:bodyPr>
          <a:lstStyle/>
          <a:p>
            <a:pPr indent="-387350" lvl="0" marL="457200" rtl="0" algn="l">
              <a:spcBef>
                <a:spcPts val="400"/>
              </a:spcBef>
              <a:spcAft>
                <a:spcPts val="0"/>
              </a:spcAft>
              <a:buClr>
                <a:srgbClr val="AEABAB"/>
              </a:buClr>
              <a:buSzPts val="2500"/>
              <a:buAutoNum type="arabicPeriod"/>
            </a:pPr>
            <a:r>
              <a:rPr lang="es" sz="2500">
                <a:solidFill>
                  <a:srgbClr val="AEABAB"/>
                </a:solidFill>
              </a:rPr>
              <a:t>Machine Learning Model</a:t>
            </a:r>
            <a:endParaRPr sz="2500">
              <a:solidFill>
                <a:srgbClr val="AEABAB"/>
              </a:solidFill>
            </a:endParaRPr>
          </a:p>
          <a:p>
            <a:pPr indent="0" lvl="0" marL="0" rtl="0" algn="l">
              <a:spcBef>
                <a:spcPts val="1200"/>
              </a:spcBef>
              <a:spcAft>
                <a:spcPts val="0"/>
              </a:spcAft>
              <a:buNone/>
            </a:pPr>
            <a:r>
              <a:t/>
            </a:r>
            <a:endParaRPr sz="2500">
              <a:solidFill>
                <a:srgbClr val="000000"/>
              </a:solidFill>
            </a:endParaRPr>
          </a:p>
          <a:p>
            <a:pPr indent="-387350" lvl="0" marL="457200" rtl="0" algn="l">
              <a:spcBef>
                <a:spcPts val="1200"/>
              </a:spcBef>
              <a:spcAft>
                <a:spcPts val="0"/>
              </a:spcAft>
              <a:buSzPts val="2500"/>
              <a:buAutoNum type="arabicPeriod"/>
            </a:pPr>
            <a:r>
              <a:rPr lang="es" sz="2500">
                <a:solidFill>
                  <a:schemeClr val="dk1"/>
                </a:solidFill>
              </a:rPr>
              <a:t>Convolutional Neural Networks/Transformers</a:t>
            </a:r>
            <a:endParaRPr sz="2500">
              <a:solidFill>
                <a:schemeClr val="dk1"/>
              </a:solidFill>
            </a:endParaRPr>
          </a:p>
          <a:p>
            <a:pPr indent="0" lvl="0" marL="0" rtl="0" algn="l">
              <a:spcBef>
                <a:spcPts val="1200"/>
              </a:spcBef>
              <a:spcAft>
                <a:spcPts val="0"/>
              </a:spcAft>
              <a:buNone/>
            </a:pPr>
            <a:r>
              <a:t/>
            </a:r>
            <a:endParaRPr sz="2500">
              <a:solidFill>
                <a:srgbClr val="AEABAB"/>
              </a:solidFill>
            </a:endParaRPr>
          </a:p>
          <a:p>
            <a:pPr indent="-387350" lvl="0" marL="457200" rtl="0" algn="l">
              <a:spcBef>
                <a:spcPts val="1200"/>
              </a:spcBef>
              <a:spcAft>
                <a:spcPts val="0"/>
              </a:spcAft>
              <a:buClr>
                <a:srgbClr val="AEABAB"/>
              </a:buClr>
              <a:buSzPts val="2500"/>
              <a:buAutoNum type="arabicPeriod"/>
            </a:pPr>
            <a:r>
              <a:rPr lang="es" sz="2500">
                <a:solidFill>
                  <a:srgbClr val="AEABAB"/>
                </a:solidFill>
              </a:rPr>
              <a:t>Transfer Learning</a:t>
            </a:r>
            <a:endParaRPr sz="2500">
              <a:solidFill>
                <a:srgbClr val="AEABAB"/>
              </a:solidFill>
            </a:endParaRPr>
          </a:p>
          <a:p>
            <a:pPr indent="-25400" lvl="0" marL="520700" rtl="0" algn="l">
              <a:spcBef>
                <a:spcPts val="1200"/>
              </a:spcBef>
              <a:spcAft>
                <a:spcPts val="0"/>
              </a:spcAft>
              <a:buClr>
                <a:schemeClr val="dk1"/>
              </a:buClr>
              <a:buSzPts val="1100"/>
              <a:buFont typeface="Arial"/>
              <a:buNone/>
            </a:pPr>
            <a:r>
              <a:t/>
            </a:r>
            <a:endParaRPr sz="2400">
              <a:solidFill>
                <a:srgbClr val="000000"/>
              </a:solidFill>
            </a:endParaRPr>
          </a:p>
          <a:p>
            <a:pPr indent="-25400" lvl="1" marL="520700" rtl="0" algn="l">
              <a:lnSpc>
                <a:spcPct val="90000"/>
              </a:lnSpc>
              <a:spcBef>
                <a:spcPts val="1200"/>
              </a:spcBef>
              <a:spcAft>
                <a:spcPts val="1200"/>
              </a:spcAft>
              <a:buClr>
                <a:schemeClr val="dk1"/>
              </a:buClr>
              <a:buSzPts val="2400"/>
              <a:buNone/>
            </a:pPr>
            <a:r>
              <a:t/>
            </a:r>
            <a:endParaRPr b="1" sz="2400">
              <a:solidFill>
                <a:srgbClr val="000000"/>
              </a:solidFill>
            </a:endParaRPr>
          </a:p>
        </p:txBody>
      </p:sp>
      <p:sp>
        <p:nvSpPr>
          <p:cNvPr id="103" name="Google Shape;103;p20"/>
          <p:cNvSpPr txBox="1"/>
          <p:nvPr>
            <p:ph type="title"/>
          </p:nvPr>
        </p:nvSpPr>
        <p:spPr>
          <a:xfrm>
            <a:off x="445275" y="189250"/>
            <a:ext cx="90819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800"/>
              <a:buFont typeface="Calibri"/>
              <a:buNone/>
            </a:pPr>
            <a:r>
              <a:rPr b="1" lang="es"/>
              <a:t>Ingredients for building an Object Detector</a:t>
            </a:r>
            <a:endParaRPr b="1"/>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1"/>
          <p:cNvSpPr txBox="1"/>
          <p:nvPr/>
        </p:nvSpPr>
        <p:spPr>
          <a:xfrm>
            <a:off x="3555725" y="1046350"/>
            <a:ext cx="5474100" cy="4217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s">
                <a:solidFill>
                  <a:schemeClr val="dk1"/>
                </a:solidFill>
              </a:rPr>
              <a:t>Neural Network</a:t>
            </a:r>
            <a:r>
              <a:rPr lang="es">
                <a:solidFill>
                  <a:schemeClr val="dk1"/>
                </a:solidFill>
              </a:rPr>
              <a:t> (NN) is a computational model inspired by the way biological neural networks in the human brain work.</a:t>
            </a:r>
            <a:r>
              <a:rPr lang="es" sz="1300"/>
              <a:t>The process of </a:t>
            </a:r>
            <a:r>
              <a:rPr b="1" lang="es" sz="1300"/>
              <a:t>learning</a:t>
            </a:r>
            <a:r>
              <a:rPr lang="es" sz="1300"/>
              <a:t> in neural networks typically involves the following:</a:t>
            </a:r>
            <a:endParaRPr sz="1300"/>
          </a:p>
          <a:p>
            <a:pPr indent="0" lvl="0" marL="0" rtl="0" algn="just">
              <a:spcBef>
                <a:spcPts val="0"/>
              </a:spcBef>
              <a:spcAft>
                <a:spcPts val="0"/>
              </a:spcAft>
              <a:buNone/>
            </a:pPr>
            <a:r>
              <a:t/>
            </a:r>
            <a:endParaRPr sz="1300"/>
          </a:p>
          <a:p>
            <a:pPr indent="0" lvl="0" marL="0" rtl="0" algn="just">
              <a:spcBef>
                <a:spcPts val="0"/>
              </a:spcBef>
              <a:spcAft>
                <a:spcPts val="0"/>
              </a:spcAft>
              <a:buNone/>
            </a:pPr>
            <a:r>
              <a:rPr b="1" lang="es" sz="1300"/>
              <a:t>1. Feedforward</a:t>
            </a:r>
            <a:r>
              <a:rPr lang="es" sz="1300"/>
              <a:t>: The input is passed through the network, layer by layer, from the input layer to the output layer. Each neuron applies a weighted sum of its input (plus a bias), and an activation function, to produce its output.</a:t>
            </a:r>
            <a:endParaRPr sz="1300"/>
          </a:p>
          <a:p>
            <a:pPr indent="0" lvl="0" marL="0" rtl="0" algn="just">
              <a:spcBef>
                <a:spcPts val="0"/>
              </a:spcBef>
              <a:spcAft>
                <a:spcPts val="0"/>
              </a:spcAft>
              <a:buNone/>
            </a:pPr>
            <a:r>
              <a:rPr b="1" lang="es" sz="1300"/>
              <a:t>2. Loss Calculation</a:t>
            </a:r>
            <a:r>
              <a:rPr lang="es" sz="1300"/>
              <a:t>: </a:t>
            </a:r>
            <a:r>
              <a:rPr lang="es" sz="1300">
                <a:solidFill>
                  <a:schemeClr val="dk1"/>
                </a:solidFill>
              </a:rPr>
              <a:t>A loss function evaluates the difference between the network’s prediction and the actual target values. It provides a measure of how well the network is performing.</a:t>
            </a:r>
            <a:endParaRPr sz="1300"/>
          </a:p>
          <a:p>
            <a:pPr indent="0" lvl="0" marL="0" rtl="0" algn="just">
              <a:spcBef>
                <a:spcPts val="0"/>
              </a:spcBef>
              <a:spcAft>
                <a:spcPts val="0"/>
              </a:spcAft>
              <a:buNone/>
            </a:pPr>
            <a:r>
              <a:rPr b="1" lang="es" sz="1300"/>
              <a:t>3. Backpropagation: </a:t>
            </a:r>
            <a:r>
              <a:rPr lang="es" sz="1300"/>
              <a:t>Backpropagation is an algorithm used to minimize the error by adjusting all weights in the network. By computing the gradient of the loss function with respect to each weight by the chain rule, the weights of the network are adjusted to minimize the loss.</a:t>
            </a:r>
            <a:endParaRPr sz="1300"/>
          </a:p>
          <a:p>
            <a:pPr indent="0" lvl="0" marL="0" rtl="0" algn="just">
              <a:spcBef>
                <a:spcPts val="0"/>
              </a:spcBef>
              <a:spcAft>
                <a:spcPts val="0"/>
              </a:spcAft>
              <a:buNone/>
            </a:pPr>
            <a:r>
              <a:rPr b="1" lang="es" sz="1300"/>
              <a:t>4. Iterative Optimization:</a:t>
            </a:r>
            <a:r>
              <a:rPr lang="es" sz="1300"/>
              <a:t> The process of forward pass, loss calculation, backpropagation, and weight adjustment is iteratively performed, often over multiple epochs (where an epoch is one pass through the full training dataset), to refine the weights and reduce the training error.</a:t>
            </a:r>
            <a:endParaRPr sz="1300"/>
          </a:p>
        </p:txBody>
      </p:sp>
      <p:sp>
        <p:nvSpPr>
          <p:cNvPr id="109" name="Google Shape;109;p21"/>
          <p:cNvSpPr txBox="1"/>
          <p:nvPr>
            <p:ph type="title"/>
          </p:nvPr>
        </p:nvSpPr>
        <p:spPr>
          <a:xfrm>
            <a:off x="628650" y="180669"/>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Perceptron: The most basic Neural Network</a:t>
            </a:r>
            <a:endParaRPr b="1"/>
          </a:p>
        </p:txBody>
      </p:sp>
      <p:pic>
        <p:nvPicPr>
          <p:cNvPr id="110" name="Google Shape;110;p21"/>
          <p:cNvPicPr preferRelativeResize="0"/>
          <p:nvPr/>
        </p:nvPicPr>
        <p:blipFill>
          <a:blip r:embed="rId3">
            <a:alphaModFix/>
          </a:blip>
          <a:stretch>
            <a:fillRect/>
          </a:stretch>
        </p:blipFill>
        <p:spPr>
          <a:xfrm>
            <a:off x="68350" y="1299600"/>
            <a:ext cx="3487375" cy="35706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2"/>
          <p:cNvSpPr txBox="1"/>
          <p:nvPr/>
        </p:nvSpPr>
        <p:spPr>
          <a:xfrm>
            <a:off x="423325" y="1062275"/>
            <a:ext cx="7365600" cy="196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200"/>
              <a:t>A </a:t>
            </a:r>
            <a:r>
              <a:rPr b="1" lang="es" sz="1200"/>
              <a:t>Convolutional Neural Network</a:t>
            </a:r>
            <a:r>
              <a:rPr lang="es" sz="1200"/>
              <a:t> (CNN) is a category of neural networks that has proven highly effective for processing grid-like data, such as images. CNNs are specifically designed to automatically and adaptively learn spatial hierarchies of features from input images, which is a crucial advantage in computer vision tasks.</a:t>
            </a:r>
            <a:endParaRPr sz="1200"/>
          </a:p>
          <a:p>
            <a:pPr indent="-304800" lvl="0" marL="457200" rtl="0" algn="l">
              <a:lnSpc>
                <a:spcPct val="115000"/>
              </a:lnSpc>
              <a:spcBef>
                <a:spcPts val="0"/>
              </a:spcBef>
              <a:spcAft>
                <a:spcPts val="0"/>
              </a:spcAft>
              <a:buClr>
                <a:schemeClr val="dk1"/>
              </a:buClr>
              <a:buSzPts val="1200"/>
              <a:buFont typeface="Arial"/>
              <a:buChar char="●"/>
            </a:pPr>
            <a:r>
              <a:rPr lang="es" sz="1200">
                <a:solidFill>
                  <a:schemeClr val="dk1"/>
                </a:solidFill>
              </a:rPr>
              <a:t>CNNs are designed to process data in a grid-like topology (e.g., image data).</a:t>
            </a:r>
            <a:endParaRPr sz="1200">
              <a:solidFill>
                <a:schemeClr val="dk1"/>
              </a:solidFill>
            </a:endParaRPr>
          </a:p>
          <a:p>
            <a:pPr indent="-304800" lvl="0" marL="457200" rtl="0" algn="l">
              <a:lnSpc>
                <a:spcPct val="115000"/>
              </a:lnSpc>
              <a:spcBef>
                <a:spcPts val="0"/>
              </a:spcBef>
              <a:spcAft>
                <a:spcPts val="0"/>
              </a:spcAft>
              <a:buClr>
                <a:schemeClr val="dk1"/>
              </a:buClr>
              <a:buSzPts val="1200"/>
              <a:buFont typeface="Arial"/>
              <a:buChar char="●"/>
            </a:pPr>
            <a:r>
              <a:rPr lang="es" sz="1200">
                <a:solidFill>
                  <a:schemeClr val="dk1"/>
                </a:solidFill>
              </a:rPr>
              <a:t>They use convolutional layers to apply convolutional filters (kernels) that detect patterns such as edges, textures, and other features in images.</a:t>
            </a:r>
            <a:endParaRPr sz="1200">
              <a:solidFill>
                <a:schemeClr val="dk1"/>
              </a:solidFill>
            </a:endParaRPr>
          </a:p>
          <a:p>
            <a:pPr indent="0" lvl="0" marL="0" rtl="0" algn="l">
              <a:spcBef>
                <a:spcPts val="1500"/>
              </a:spcBef>
              <a:spcAft>
                <a:spcPts val="0"/>
              </a:spcAft>
              <a:buNone/>
            </a:pPr>
            <a:r>
              <a:t/>
            </a:r>
            <a:endParaRPr/>
          </a:p>
        </p:txBody>
      </p:sp>
      <p:sp>
        <p:nvSpPr>
          <p:cNvPr id="116" name="Google Shape;116;p22"/>
          <p:cNvSpPr txBox="1"/>
          <p:nvPr>
            <p:ph type="title"/>
          </p:nvPr>
        </p:nvSpPr>
        <p:spPr>
          <a:xfrm>
            <a:off x="505175" y="160650"/>
            <a:ext cx="8371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s"/>
              <a:t>Convolutional Neural Networks (i)</a:t>
            </a:r>
            <a:endParaRPr b="1"/>
          </a:p>
        </p:txBody>
      </p:sp>
      <p:sp>
        <p:nvSpPr>
          <p:cNvPr id="117" name="Google Shape;117;p22"/>
          <p:cNvSpPr/>
          <p:nvPr/>
        </p:nvSpPr>
        <p:spPr>
          <a:xfrm>
            <a:off x="2319100" y="2673200"/>
            <a:ext cx="1436400" cy="159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8" name="Google Shape;118;p22"/>
          <p:cNvSpPr/>
          <p:nvPr/>
        </p:nvSpPr>
        <p:spPr>
          <a:xfrm>
            <a:off x="6187575" y="2682288"/>
            <a:ext cx="772500" cy="159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19" name="Google Shape;119;p22"/>
          <p:cNvPicPr preferRelativeResize="0"/>
          <p:nvPr/>
        </p:nvPicPr>
        <p:blipFill>
          <a:blip r:embed="rId3">
            <a:alphaModFix/>
          </a:blip>
          <a:stretch>
            <a:fillRect/>
          </a:stretch>
        </p:blipFill>
        <p:spPr>
          <a:xfrm>
            <a:off x="818388" y="2673200"/>
            <a:ext cx="6575474" cy="2221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