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slide" Target="slides/slide42.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89fb73ab2e_0_2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89fb73ab2e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9a5a065e2d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9a5a065e2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9a5a065e2d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9a5a065e2d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9a5a065e2d_0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9a5a065e2d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89fb73ab2e_0_5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89fb73ab2e_0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9a5a065e2d_0_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9a5a065e2d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9a5a065e2d_0_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9a5a065e2d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9b1eaf682c_0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9b1eaf682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9b1eaf682c_0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9b1eaf682c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9b1eaf682c_0_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9b1eaf682c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b01353edb5_0_1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b01353edb5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9e03a6348d_0_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9e03a6348d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5841b7359_0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a5841b735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a5841b7359_0_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a5841b7359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a633492242_0_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a633492242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a633492242_0_1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a633492242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a5841b7359_0_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a5841b7359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a5841b7359_0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a5841b7359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ae9c793890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ae9c793890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c5e2cbca59_2_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c5e2cbca59_2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c5e2cbca59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c5e2cbca5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c5e2cbca59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c5e2cbca59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b01353edb5_0_1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b01353edb5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c5e2cbca59_2_1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c5e2cbca59_2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c5e2cbca59_2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c5e2cbca59_2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c5e2cbca59_2_1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c5e2cbca59_2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c5e2cbca59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c5e2cbca59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c5e2cbca59_2_1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c5e2cbca59_2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c5e2cbca59_2_1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c5e2cbca59_2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c5e2cbca59_2_1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c5e2cbca59_2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c5e2cbca59_2_1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c5e2cbca59_2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c5e2cbca59_2_1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c5e2cbca59_2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c5e2cbca59_2_1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c5e2cbca59_2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89fb73ab2e_0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89fb73ab2e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c5e2cbca59_2_1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c5e2cbca59_2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c5e2cbca59_2_1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c5e2cbca59_2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89fb73ab2e_0_6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89fb73ab2e_0_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89fb73ab2e_0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89fb73ab2e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89fb73ab2e_0_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89fb73ab2e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b01353edb5_0_1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b01353edb5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89fb73ab2e_0_1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89fb73ab2e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9a5a065e2d_0_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9a5a065e2d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6.jpg"/><Relationship Id="rId5" Type="http://schemas.openxmlformats.org/officeDocument/2006/relationships/hyperlink" Target="https://setosa.io/ev/image-kernels/" TargetMode="External"/><Relationship Id="rId6"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2.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2.png"/><Relationship Id="rId6" Type="http://schemas.openxmlformats.org/officeDocument/2006/relationships/image" Target="../media/image19.png"/><Relationship Id="rId7"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hyperlink" Target="https://pytorch.org/tutorials/beginner/knowledge_distillation_tutorial.html" TargetMode="Externa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hyperlink" Target="https://openai.com/research/clip"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hyperlink" Target="https://www.kdnuggets.com/2023/05/dinov2-selfsupervised-computer-vision-models-meta-ai.html" TargetMode="External"/><Relationship Id="rId4" Type="http://schemas.openxmlformats.org/officeDocument/2006/relationships/image" Target="../media/image2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hyperlink" Target="https://arxiv.org/abs/2304.07193" TargetMode="Externa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hyperlink" Target="https://arxiv.org/abs/2104.14294" TargetMode="Externa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28.png"/><Relationship Id="rId4" Type="http://schemas.openxmlformats.org/officeDocument/2006/relationships/image" Target="../media/image18.jpg"/><Relationship Id="rId5" Type="http://schemas.openxmlformats.org/officeDocument/2006/relationships/image" Target="../media/image25.jpg"/><Relationship Id="rId6" Type="http://schemas.openxmlformats.org/officeDocument/2006/relationships/image" Target="../media/image24.jpg"/><Relationship Id="rId7" Type="http://schemas.openxmlformats.org/officeDocument/2006/relationships/image" Target="../media/image3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9.gif"/><Relationship Id="rId4" Type="http://schemas.openxmlformats.org/officeDocument/2006/relationships/hyperlink" Target="https://www.analyticsvidhya.com/blog/2021/10/a-comprehensive-guide-on-deep-learning-optimizer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1143000" y="1033450"/>
            <a:ext cx="6858000" cy="10050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4500"/>
              <a:buFont typeface="Calibri"/>
              <a:buNone/>
            </a:pPr>
            <a:r>
              <a:rPr b="1" lang="es" sz="3000"/>
              <a:t>Improving Performance: Advanced Computer Vision Techniques</a:t>
            </a:r>
            <a:endParaRPr b="1" sz="3000"/>
          </a:p>
        </p:txBody>
      </p:sp>
      <p:sp>
        <p:nvSpPr>
          <p:cNvPr id="61" name="Google Shape;61;p14"/>
          <p:cNvSpPr txBox="1"/>
          <p:nvPr>
            <p:ph idx="1" type="subTitle"/>
          </p:nvPr>
        </p:nvSpPr>
        <p:spPr>
          <a:xfrm>
            <a:off x="1143000" y="4184778"/>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800"/>
              </a:spcBef>
              <a:spcAft>
                <a:spcPts val="0"/>
              </a:spcAft>
              <a:buClr>
                <a:schemeClr val="dk1"/>
              </a:buClr>
              <a:buSzPts val="1800"/>
              <a:buNone/>
            </a:pPr>
            <a:r>
              <a:rPr lang="es"/>
              <a:t>Borja Espejo-García, PhD</a:t>
            </a:r>
            <a:endParaRPr/>
          </a:p>
        </p:txBody>
      </p:sp>
      <p:sp>
        <p:nvSpPr>
          <p:cNvPr id="62" name="Google Shape;62;p14"/>
          <p:cNvSpPr txBox="1"/>
          <p:nvPr/>
        </p:nvSpPr>
        <p:spPr>
          <a:xfrm>
            <a:off x="1143000" y="2652600"/>
            <a:ext cx="6858000" cy="1005000"/>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800"/>
              </a:spcBef>
              <a:spcAft>
                <a:spcPts val="0"/>
              </a:spcAft>
              <a:buClr>
                <a:srgbClr val="AEABAB"/>
              </a:buClr>
              <a:buSzPts val="1800"/>
              <a:buFont typeface="Arial"/>
              <a:buNone/>
            </a:pPr>
            <a:r>
              <a:rPr lang="es" sz="1800">
                <a:solidFill>
                  <a:srgbClr val="AEABAB"/>
                </a:solidFill>
                <a:latin typeface="Calibri"/>
                <a:ea typeface="Calibri"/>
                <a:cs typeface="Calibri"/>
                <a:sym typeface="Calibri"/>
              </a:rPr>
              <a:t>Smart Droplets</a:t>
            </a:r>
            <a:endParaRPr b="0" i="0" sz="1800" u="none" cap="none" strike="noStrike">
              <a:solidFill>
                <a:srgbClr val="AEABAB"/>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3"/>
          <p:cNvPicPr preferRelativeResize="0"/>
          <p:nvPr/>
        </p:nvPicPr>
        <p:blipFill>
          <a:blip r:embed="rId3">
            <a:alphaModFix/>
          </a:blip>
          <a:stretch>
            <a:fillRect/>
          </a:stretch>
        </p:blipFill>
        <p:spPr>
          <a:xfrm>
            <a:off x="1187650" y="1171127"/>
            <a:ext cx="6677550" cy="3732850"/>
          </a:xfrm>
          <a:prstGeom prst="rect">
            <a:avLst/>
          </a:prstGeom>
          <a:noFill/>
          <a:ln>
            <a:noFill/>
          </a:ln>
        </p:spPr>
      </p:pic>
      <p:sp>
        <p:nvSpPr>
          <p:cNvPr id="125" name="Google Shape;125;p23"/>
          <p:cNvSpPr txBox="1"/>
          <p:nvPr>
            <p:ph type="title"/>
          </p:nvPr>
        </p:nvSpPr>
        <p:spPr>
          <a:xfrm>
            <a:off x="505175" y="1606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(ii)</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4"/>
          <p:cNvPicPr preferRelativeResize="0"/>
          <p:nvPr/>
        </p:nvPicPr>
        <p:blipFill rotWithShape="1">
          <a:blip r:embed="rId3">
            <a:alphaModFix/>
          </a:blip>
          <a:srcRect b="0" l="0" r="0" t="0"/>
          <a:stretch/>
        </p:blipFill>
        <p:spPr>
          <a:xfrm>
            <a:off x="4044193" y="1954782"/>
            <a:ext cx="1219200" cy="1257300"/>
          </a:xfrm>
          <a:prstGeom prst="rect">
            <a:avLst/>
          </a:prstGeom>
          <a:noFill/>
          <a:ln>
            <a:noFill/>
          </a:ln>
        </p:spPr>
      </p:pic>
      <p:pic>
        <p:nvPicPr>
          <p:cNvPr id="131" name="Google Shape;131;p24"/>
          <p:cNvPicPr preferRelativeResize="0"/>
          <p:nvPr/>
        </p:nvPicPr>
        <p:blipFill rotWithShape="1">
          <a:blip r:embed="rId4">
            <a:alphaModFix/>
          </a:blip>
          <a:srcRect b="0" l="12562" r="12570" t="0"/>
          <a:stretch/>
        </p:blipFill>
        <p:spPr>
          <a:xfrm>
            <a:off x="233320" y="1406396"/>
            <a:ext cx="2813983" cy="2505075"/>
          </a:xfrm>
          <a:prstGeom prst="rect">
            <a:avLst/>
          </a:prstGeom>
          <a:noFill/>
          <a:ln>
            <a:noFill/>
          </a:ln>
        </p:spPr>
      </p:pic>
      <p:sp>
        <p:nvSpPr>
          <p:cNvPr id="132" name="Google Shape;132;p24"/>
          <p:cNvSpPr txBox="1"/>
          <p:nvPr/>
        </p:nvSpPr>
        <p:spPr>
          <a:xfrm>
            <a:off x="5476263" y="2149058"/>
            <a:ext cx="742500" cy="838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5000">
                <a:solidFill>
                  <a:schemeClr val="dk1"/>
                </a:solidFill>
                <a:latin typeface="Calibri"/>
                <a:ea typeface="Calibri"/>
                <a:cs typeface="Calibri"/>
                <a:sym typeface="Calibri"/>
              </a:rPr>
              <a:t>=</a:t>
            </a:r>
            <a:endParaRPr sz="5000">
              <a:solidFill>
                <a:schemeClr val="dk1"/>
              </a:solidFill>
              <a:latin typeface="Calibri"/>
              <a:ea typeface="Calibri"/>
              <a:cs typeface="Calibri"/>
              <a:sym typeface="Calibri"/>
            </a:endParaRPr>
          </a:p>
        </p:txBody>
      </p:sp>
      <p:sp>
        <p:nvSpPr>
          <p:cNvPr id="133" name="Google Shape;133;p24"/>
          <p:cNvSpPr txBox="1"/>
          <p:nvPr/>
        </p:nvSpPr>
        <p:spPr>
          <a:xfrm>
            <a:off x="3460109" y="2206733"/>
            <a:ext cx="742500" cy="838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5000">
                <a:solidFill>
                  <a:schemeClr val="dk1"/>
                </a:solidFill>
                <a:latin typeface="Calibri"/>
                <a:ea typeface="Calibri"/>
                <a:cs typeface="Calibri"/>
                <a:sym typeface="Calibri"/>
              </a:rPr>
              <a:t>+</a:t>
            </a:r>
            <a:endParaRPr sz="5000">
              <a:solidFill>
                <a:schemeClr val="dk1"/>
              </a:solidFill>
              <a:latin typeface="Calibri"/>
              <a:ea typeface="Calibri"/>
              <a:cs typeface="Calibri"/>
              <a:sym typeface="Calibri"/>
            </a:endParaRPr>
          </a:p>
        </p:txBody>
      </p:sp>
      <p:sp>
        <p:nvSpPr>
          <p:cNvPr id="134" name="Google Shape;134;p24"/>
          <p:cNvSpPr txBox="1"/>
          <p:nvPr>
            <p:ph type="title"/>
          </p:nvPr>
        </p:nvSpPr>
        <p:spPr>
          <a:xfrm>
            <a:off x="505175" y="1606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(iii)</a:t>
            </a:r>
            <a:endParaRPr b="1"/>
          </a:p>
        </p:txBody>
      </p:sp>
      <p:sp>
        <p:nvSpPr>
          <p:cNvPr id="135" name="Google Shape;135;p24"/>
          <p:cNvSpPr txBox="1"/>
          <p:nvPr/>
        </p:nvSpPr>
        <p:spPr>
          <a:xfrm>
            <a:off x="3122075" y="4156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hlinkClick r:id="rId5"/>
              </a:rPr>
              <a:t>https://setosa.io/ev/image-kernels/</a:t>
            </a:r>
            <a:endParaRPr/>
          </a:p>
        </p:txBody>
      </p:sp>
      <p:pic>
        <p:nvPicPr>
          <p:cNvPr id="136" name="Google Shape;136;p24"/>
          <p:cNvPicPr preferRelativeResize="0"/>
          <p:nvPr/>
        </p:nvPicPr>
        <p:blipFill rotWithShape="1">
          <a:blip r:embed="rId6">
            <a:alphaModFix/>
          </a:blip>
          <a:srcRect b="-19455" l="48149" r="-1031" t="-41731"/>
          <a:stretch/>
        </p:blipFill>
        <p:spPr>
          <a:xfrm>
            <a:off x="6039150" y="498600"/>
            <a:ext cx="3000000" cy="3657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5"/>
          <p:cNvPicPr preferRelativeResize="0"/>
          <p:nvPr/>
        </p:nvPicPr>
        <p:blipFill>
          <a:blip r:embed="rId3">
            <a:alphaModFix/>
          </a:blip>
          <a:stretch>
            <a:fillRect/>
          </a:stretch>
        </p:blipFill>
        <p:spPr>
          <a:xfrm>
            <a:off x="129950" y="1689950"/>
            <a:ext cx="2646052" cy="1763600"/>
          </a:xfrm>
          <a:prstGeom prst="rect">
            <a:avLst/>
          </a:prstGeom>
          <a:noFill/>
          <a:ln>
            <a:noFill/>
          </a:ln>
        </p:spPr>
      </p:pic>
      <p:sp>
        <p:nvSpPr>
          <p:cNvPr id="142" name="Google Shape;142;p25"/>
          <p:cNvSpPr/>
          <p:nvPr/>
        </p:nvSpPr>
        <p:spPr>
          <a:xfrm rot="-1742">
            <a:off x="5148425" y="2533711"/>
            <a:ext cx="5922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 name="Google Shape;143;p25"/>
          <p:cNvSpPr/>
          <p:nvPr/>
        </p:nvSpPr>
        <p:spPr>
          <a:xfrm rot="-2179">
            <a:off x="297780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 name="Google Shape;144;p25"/>
          <p:cNvSpPr/>
          <p:nvPr/>
        </p:nvSpPr>
        <p:spPr>
          <a:xfrm rot="-2179">
            <a:off x="742145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25"/>
          <p:cNvSpPr txBox="1"/>
          <p:nvPr/>
        </p:nvSpPr>
        <p:spPr>
          <a:xfrm>
            <a:off x="7940675" y="24480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Tomato</a:t>
            </a:r>
            <a:endParaRPr/>
          </a:p>
        </p:txBody>
      </p:sp>
      <p:sp>
        <p:nvSpPr>
          <p:cNvPr id="146" name="Google Shape;146;p25"/>
          <p:cNvSpPr txBox="1"/>
          <p:nvPr>
            <p:ph type="title"/>
          </p:nvPr>
        </p:nvSpPr>
        <p:spPr>
          <a:xfrm>
            <a:off x="352775" y="82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(iv)</a:t>
            </a:r>
            <a:endParaRPr b="1"/>
          </a:p>
        </p:txBody>
      </p:sp>
      <p:sp>
        <p:nvSpPr>
          <p:cNvPr id="147" name="Google Shape;147;p25"/>
          <p:cNvSpPr/>
          <p:nvPr/>
        </p:nvSpPr>
        <p:spPr>
          <a:xfrm>
            <a:off x="35026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8" name="Google Shape;148;p25"/>
          <p:cNvSpPr/>
          <p:nvPr/>
        </p:nvSpPr>
        <p:spPr>
          <a:xfrm>
            <a:off x="39382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9" name="Google Shape;149;p25"/>
          <p:cNvSpPr/>
          <p:nvPr/>
        </p:nvSpPr>
        <p:spPr>
          <a:xfrm>
            <a:off x="43738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0" name="Google Shape;150;p25"/>
          <p:cNvSpPr/>
          <p:nvPr/>
        </p:nvSpPr>
        <p:spPr>
          <a:xfrm>
            <a:off x="35026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1" name="Google Shape;151;p25"/>
          <p:cNvSpPr/>
          <p:nvPr/>
        </p:nvSpPr>
        <p:spPr>
          <a:xfrm>
            <a:off x="39382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8</a:t>
            </a:r>
            <a:endParaRPr/>
          </a:p>
        </p:txBody>
      </p:sp>
      <p:sp>
        <p:nvSpPr>
          <p:cNvPr id="152" name="Google Shape;152;p25"/>
          <p:cNvSpPr/>
          <p:nvPr/>
        </p:nvSpPr>
        <p:spPr>
          <a:xfrm>
            <a:off x="43738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3" name="Google Shape;153;p25"/>
          <p:cNvSpPr/>
          <p:nvPr/>
        </p:nvSpPr>
        <p:spPr>
          <a:xfrm>
            <a:off x="35026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4" name="Google Shape;154;p25"/>
          <p:cNvSpPr/>
          <p:nvPr/>
        </p:nvSpPr>
        <p:spPr>
          <a:xfrm>
            <a:off x="39382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5" name="Google Shape;155;p25"/>
          <p:cNvSpPr/>
          <p:nvPr/>
        </p:nvSpPr>
        <p:spPr>
          <a:xfrm>
            <a:off x="43738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6" name="Google Shape;156;p25"/>
          <p:cNvSpPr/>
          <p:nvPr/>
        </p:nvSpPr>
        <p:spPr>
          <a:xfrm>
            <a:off x="35026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7" name="Google Shape;157;p25"/>
          <p:cNvSpPr/>
          <p:nvPr/>
        </p:nvSpPr>
        <p:spPr>
          <a:xfrm>
            <a:off x="39382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8" name="Google Shape;158;p25"/>
          <p:cNvSpPr/>
          <p:nvPr/>
        </p:nvSpPr>
        <p:spPr>
          <a:xfrm>
            <a:off x="43738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9" name="Google Shape;159;p25"/>
          <p:cNvSpPr/>
          <p:nvPr/>
        </p:nvSpPr>
        <p:spPr>
          <a:xfrm>
            <a:off x="35026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0" name="Google Shape;160;p25"/>
          <p:cNvSpPr/>
          <p:nvPr/>
        </p:nvSpPr>
        <p:spPr>
          <a:xfrm>
            <a:off x="39382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161" name="Google Shape;161;p25"/>
          <p:cNvSpPr/>
          <p:nvPr/>
        </p:nvSpPr>
        <p:spPr>
          <a:xfrm>
            <a:off x="43738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2" name="Google Shape;162;p25"/>
          <p:cNvSpPr/>
          <p:nvPr/>
        </p:nvSpPr>
        <p:spPr>
          <a:xfrm>
            <a:off x="35026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3" name="Google Shape;163;p25"/>
          <p:cNvSpPr/>
          <p:nvPr/>
        </p:nvSpPr>
        <p:spPr>
          <a:xfrm>
            <a:off x="39382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4" name="Google Shape;164;p25"/>
          <p:cNvSpPr/>
          <p:nvPr/>
        </p:nvSpPr>
        <p:spPr>
          <a:xfrm>
            <a:off x="43738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5" name="Google Shape;165;p25"/>
          <p:cNvSpPr/>
          <p:nvPr/>
        </p:nvSpPr>
        <p:spPr>
          <a:xfrm>
            <a:off x="35026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166" name="Google Shape;166;p25"/>
          <p:cNvSpPr/>
          <p:nvPr/>
        </p:nvSpPr>
        <p:spPr>
          <a:xfrm>
            <a:off x="39382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7" name="Google Shape;167;p25"/>
          <p:cNvSpPr/>
          <p:nvPr/>
        </p:nvSpPr>
        <p:spPr>
          <a:xfrm>
            <a:off x="43738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168" name="Google Shape;168;p25"/>
          <p:cNvSpPr/>
          <p:nvPr/>
        </p:nvSpPr>
        <p:spPr>
          <a:xfrm>
            <a:off x="35026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9" name="Google Shape;169;p25"/>
          <p:cNvSpPr/>
          <p:nvPr/>
        </p:nvSpPr>
        <p:spPr>
          <a:xfrm>
            <a:off x="39382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170" name="Google Shape;170;p25"/>
          <p:cNvSpPr/>
          <p:nvPr/>
        </p:nvSpPr>
        <p:spPr>
          <a:xfrm>
            <a:off x="43738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171" name="Google Shape;171;p25"/>
          <p:cNvSpPr/>
          <p:nvPr/>
        </p:nvSpPr>
        <p:spPr>
          <a:xfrm>
            <a:off x="35026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2" name="Google Shape;172;p25"/>
          <p:cNvSpPr/>
          <p:nvPr/>
        </p:nvSpPr>
        <p:spPr>
          <a:xfrm>
            <a:off x="39382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3" name="Google Shape;173;p25"/>
          <p:cNvSpPr/>
          <p:nvPr/>
        </p:nvSpPr>
        <p:spPr>
          <a:xfrm>
            <a:off x="43738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a:p>
            <a:pPr indent="0" lvl="0" marL="0" rtl="0" algn="ctr">
              <a:spcBef>
                <a:spcPts val="0"/>
              </a:spcBef>
              <a:spcAft>
                <a:spcPts val="0"/>
              </a:spcAft>
              <a:buNone/>
            </a:pPr>
            <a:r>
              <a:t/>
            </a:r>
            <a:endParaRPr/>
          </a:p>
        </p:txBody>
      </p:sp>
      <p:sp>
        <p:nvSpPr>
          <p:cNvPr id="174" name="Google Shape;174;p25"/>
          <p:cNvSpPr/>
          <p:nvPr/>
        </p:nvSpPr>
        <p:spPr>
          <a:xfrm>
            <a:off x="5960800"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5" name="Google Shape;175;p25"/>
          <p:cNvSpPr/>
          <p:nvPr/>
        </p:nvSpPr>
        <p:spPr>
          <a:xfrm>
            <a:off x="6396400"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6" name="Google Shape;176;p25"/>
          <p:cNvSpPr/>
          <p:nvPr/>
        </p:nvSpPr>
        <p:spPr>
          <a:xfrm>
            <a:off x="6832000"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7" name="Google Shape;177;p25"/>
          <p:cNvSpPr/>
          <p:nvPr/>
        </p:nvSpPr>
        <p:spPr>
          <a:xfrm>
            <a:off x="5960800"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8" name="Google Shape;178;p25"/>
          <p:cNvSpPr/>
          <p:nvPr/>
        </p:nvSpPr>
        <p:spPr>
          <a:xfrm>
            <a:off x="6396400"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179" name="Google Shape;179;p25"/>
          <p:cNvSpPr/>
          <p:nvPr/>
        </p:nvSpPr>
        <p:spPr>
          <a:xfrm>
            <a:off x="6832000"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0" name="Google Shape;180;p25"/>
          <p:cNvSpPr/>
          <p:nvPr/>
        </p:nvSpPr>
        <p:spPr>
          <a:xfrm>
            <a:off x="5960800"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1" name="Google Shape;181;p25"/>
          <p:cNvSpPr/>
          <p:nvPr/>
        </p:nvSpPr>
        <p:spPr>
          <a:xfrm>
            <a:off x="6396400"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2" name="Google Shape;182;p25"/>
          <p:cNvSpPr/>
          <p:nvPr/>
        </p:nvSpPr>
        <p:spPr>
          <a:xfrm>
            <a:off x="6832000"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3" name="Google Shape;183;p25"/>
          <p:cNvSpPr/>
          <p:nvPr/>
        </p:nvSpPr>
        <p:spPr>
          <a:xfrm>
            <a:off x="5960800" y="22907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4" name="Google Shape;184;p25"/>
          <p:cNvSpPr/>
          <p:nvPr/>
        </p:nvSpPr>
        <p:spPr>
          <a:xfrm>
            <a:off x="6396400" y="22907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5" name="Google Shape;185;p25"/>
          <p:cNvSpPr/>
          <p:nvPr/>
        </p:nvSpPr>
        <p:spPr>
          <a:xfrm>
            <a:off x="6832000" y="22907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6" name="Google Shape;186;p25"/>
          <p:cNvSpPr/>
          <p:nvPr/>
        </p:nvSpPr>
        <p:spPr>
          <a:xfrm>
            <a:off x="5960800" y="26441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7" name="Google Shape;187;p25"/>
          <p:cNvSpPr/>
          <p:nvPr/>
        </p:nvSpPr>
        <p:spPr>
          <a:xfrm>
            <a:off x="6396400" y="26441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188" name="Google Shape;188;p25"/>
          <p:cNvSpPr/>
          <p:nvPr/>
        </p:nvSpPr>
        <p:spPr>
          <a:xfrm>
            <a:off x="6832000" y="26441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9" name="Google Shape;189;p25"/>
          <p:cNvSpPr/>
          <p:nvPr/>
        </p:nvSpPr>
        <p:spPr>
          <a:xfrm>
            <a:off x="5960800" y="29877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0" name="Google Shape;190;p25"/>
          <p:cNvSpPr/>
          <p:nvPr/>
        </p:nvSpPr>
        <p:spPr>
          <a:xfrm>
            <a:off x="6396400" y="29877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1" name="Google Shape;191;p25"/>
          <p:cNvSpPr/>
          <p:nvPr/>
        </p:nvSpPr>
        <p:spPr>
          <a:xfrm>
            <a:off x="6832000" y="29877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2" name="Google Shape;192;p25"/>
          <p:cNvSpPr/>
          <p:nvPr/>
        </p:nvSpPr>
        <p:spPr>
          <a:xfrm>
            <a:off x="5960800" y="35896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193" name="Google Shape;193;p25"/>
          <p:cNvSpPr/>
          <p:nvPr/>
        </p:nvSpPr>
        <p:spPr>
          <a:xfrm>
            <a:off x="6396400" y="35896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4" name="Google Shape;194;p25"/>
          <p:cNvSpPr/>
          <p:nvPr/>
        </p:nvSpPr>
        <p:spPr>
          <a:xfrm>
            <a:off x="6832000" y="35896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5" name="Google Shape;195;p25"/>
          <p:cNvSpPr/>
          <p:nvPr/>
        </p:nvSpPr>
        <p:spPr>
          <a:xfrm>
            <a:off x="5960800" y="39430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6" name="Google Shape;196;p25"/>
          <p:cNvSpPr/>
          <p:nvPr/>
        </p:nvSpPr>
        <p:spPr>
          <a:xfrm>
            <a:off x="6396400" y="39430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5</a:t>
            </a:r>
            <a:endParaRPr/>
          </a:p>
        </p:txBody>
      </p:sp>
      <p:sp>
        <p:nvSpPr>
          <p:cNvPr id="197" name="Google Shape;197;p25"/>
          <p:cNvSpPr/>
          <p:nvPr/>
        </p:nvSpPr>
        <p:spPr>
          <a:xfrm>
            <a:off x="6832000" y="39382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8" name="Google Shape;198;p25"/>
          <p:cNvSpPr/>
          <p:nvPr/>
        </p:nvSpPr>
        <p:spPr>
          <a:xfrm>
            <a:off x="5960800" y="42867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9" name="Google Shape;199;p25"/>
          <p:cNvSpPr/>
          <p:nvPr/>
        </p:nvSpPr>
        <p:spPr>
          <a:xfrm>
            <a:off x="6396400" y="42867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00" name="Google Shape;200;p25"/>
          <p:cNvSpPr/>
          <p:nvPr/>
        </p:nvSpPr>
        <p:spPr>
          <a:xfrm>
            <a:off x="6832000" y="42867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201" name="Google Shape;201;p25"/>
          <p:cNvSpPr txBox="1"/>
          <p:nvPr/>
        </p:nvSpPr>
        <p:spPr>
          <a:xfrm>
            <a:off x="569727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2</a:t>
            </a:r>
            <a:endParaRPr/>
          </a:p>
        </p:txBody>
      </p:sp>
      <p:sp>
        <p:nvSpPr>
          <p:cNvPr id="202" name="Google Shape;202;p25"/>
          <p:cNvSpPr txBox="1"/>
          <p:nvPr/>
        </p:nvSpPr>
        <p:spPr>
          <a:xfrm>
            <a:off x="386202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1</a:t>
            </a:r>
            <a:endParaRPr/>
          </a:p>
        </p:txBody>
      </p:sp>
      <p:pic>
        <p:nvPicPr>
          <p:cNvPr id="203" name="Google Shape;203;p25"/>
          <p:cNvPicPr preferRelativeResize="0"/>
          <p:nvPr/>
        </p:nvPicPr>
        <p:blipFill rotWithShape="1">
          <a:blip r:embed="rId4">
            <a:alphaModFix/>
          </a:blip>
          <a:srcRect b="-19455" l="48149" r="-1031" t="-41731"/>
          <a:stretch/>
        </p:blipFill>
        <p:spPr>
          <a:xfrm flipH="1">
            <a:off x="4902313" y="878447"/>
            <a:ext cx="965600" cy="1177253"/>
          </a:xfrm>
          <a:prstGeom prst="rect">
            <a:avLst/>
          </a:prstGeom>
          <a:noFill/>
          <a:ln>
            <a:noFill/>
          </a:ln>
        </p:spPr>
      </p:pic>
      <p:pic>
        <p:nvPicPr>
          <p:cNvPr id="204" name="Google Shape;204;p25"/>
          <p:cNvPicPr preferRelativeResize="0"/>
          <p:nvPr/>
        </p:nvPicPr>
        <p:blipFill rotWithShape="1">
          <a:blip r:embed="rId4">
            <a:alphaModFix/>
          </a:blip>
          <a:srcRect b="-19455" l="48149" r="-1031" t="-41731"/>
          <a:stretch/>
        </p:blipFill>
        <p:spPr>
          <a:xfrm flipH="1">
            <a:off x="4953525" y="2448010"/>
            <a:ext cx="965600" cy="1177253"/>
          </a:xfrm>
          <a:prstGeom prst="rect">
            <a:avLst/>
          </a:prstGeom>
          <a:noFill/>
          <a:ln>
            <a:noFill/>
          </a:ln>
        </p:spPr>
      </p:pic>
      <p:pic>
        <p:nvPicPr>
          <p:cNvPr id="205" name="Google Shape;205;p25"/>
          <p:cNvPicPr preferRelativeResize="0"/>
          <p:nvPr/>
        </p:nvPicPr>
        <p:blipFill rotWithShape="1">
          <a:blip r:embed="rId4">
            <a:alphaModFix/>
          </a:blip>
          <a:srcRect b="-19455" l="48149" r="-1031" t="-41731"/>
          <a:stretch/>
        </p:blipFill>
        <p:spPr>
          <a:xfrm flipH="1">
            <a:off x="4961725" y="3489097"/>
            <a:ext cx="965600" cy="11772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6"/>
          <p:cNvSpPr txBox="1"/>
          <p:nvPr/>
        </p:nvSpPr>
        <p:spPr>
          <a:xfrm>
            <a:off x="58800" y="1086550"/>
            <a:ext cx="8594700" cy="3740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Char char="●"/>
            </a:pPr>
            <a:r>
              <a:rPr b="1" lang="es" sz="2100"/>
              <a:t>Local Feature Extraction:</a:t>
            </a:r>
            <a:r>
              <a:rPr lang="es" sz="2100"/>
              <a:t> Excellent at capturing local dependencies and spatial hierarchies in image data.</a:t>
            </a:r>
            <a:endParaRPr sz="2100"/>
          </a:p>
          <a:p>
            <a:pPr indent="-361950" lvl="0" marL="457200" rtl="0" algn="l">
              <a:spcBef>
                <a:spcPts val="0"/>
              </a:spcBef>
              <a:spcAft>
                <a:spcPts val="0"/>
              </a:spcAft>
              <a:buSzPts val="2100"/>
              <a:buChar char="●"/>
            </a:pPr>
            <a:r>
              <a:rPr b="1" lang="es" sz="2100"/>
              <a:t>Parameter Efficiency:</a:t>
            </a:r>
            <a:r>
              <a:rPr lang="es" sz="2100"/>
              <a:t> Shared weights in convolutional layers make CNNs more parameter-efficient than fully connected networks.</a:t>
            </a:r>
            <a:endParaRPr sz="2100"/>
          </a:p>
          <a:p>
            <a:pPr indent="-361950" lvl="0" marL="457200" rtl="0" algn="l">
              <a:spcBef>
                <a:spcPts val="0"/>
              </a:spcBef>
              <a:spcAft>
                <a:spcPts val="0"/>
              </a:spcAft>
              <a:buSzPts val="2100"/>
              <a:buChar char="●"/>
            </a:pPr>
            <a:r>
              <a:rPr b="1" lang="es" sz="2100"/>
              <a:t>Translation Invariance:</a:t>
            </a:r>
            <a:r>
              <a:rPr lang="es" sz="2100"/>
              <a:t> Through pooling layers, they achieve some degree of translation invariance, making them robust to the location of features in the input.</a:t>
            </a:r>
            <a:endParaRPr sz="2100"/>
          </a:p>
          <a:p>
            <a:pPr indent="-361950" lvl="0" marL="457200" rtl="0" algn="l">
              <a:spcBef>
                <a:spcPts val="0"/>
              </a:spcBef>
              <a:spcAft>
                <a:spcPts val="0"/>
              </a:spcAft>
              <a:buSzPts val="2100"/>
              <a:buChar char="●"/>
            </a:pPr>
            <a:r>
              <a:rPr b="1" lang="es" sz="2100"/>
              <a:t>Well-suited for Image Data:</a:t>
            </a:r>
            <a:r>
              <a:rPr lang="es" sz="2100"/>
              <a:t> Particularly effective for tasks like image classification, object detection, and more.</a:t>
            </a:r>
            <a:endParaRPr sz="2100"/>
          </a:p>
          <a:p>
            <a:pPr indent="0" lvl="0" marL="0" rtl="0" algn="l">
              <a:spcBef>
                <a:spcPts val="0"/>
              </a:spcBef>
              <a:spcAft>
                <a:spcPts val="0"/>
              </a:spcAft>
              <a:buNone/>
            </a:pPr>
            <a:r>
              <a:t/>
            </a:r>
            <a:endParaRPr sz="2100"/>
          </a:p>
        </p:txBody>
      </p:sp>
      <p:sp>
        <p:nvSpPr>
          <p:cNvPr id="211" name="Google Shape;211;p26"/>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CNNs: Advantages</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7"/>
          <p:cNvSpPr txBox="1"/>
          <p:nvPr/>
        </p:nvSpPr>
        <p:spPr>
          <a:xfrm>
            <a:off x="58800" y="1086550"/>
            <a:ext cx="8594700" cy="2770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b="1" lang="es" sz="2100">
                <a:solidFill>
                  <a:schemeClr val="dk1"/>
                </a:solidFill>
              </a:rPr>
              <a:t>Limited Contextual Understanding</a:t>
            </a:r>
            <a:r>
              <a:rPr lang="es" sz="2100">
                <a:solidFill>
                  <a:schemeClr val="dk1"/>
                </a:solidFill>
              </a:rPr>
              <a:t>: Struggle with capturing global context or long-range dependencies without very deep architectures.</a:t>
            </a:r>
            <a:endParaRPr sz="2100">
              <a:solidFill>
                <a:schemeClr val="dk1"/>
              </a:solidFill>
            </a:endParaRPr>
          </a:p>
          <a:p>
            <a:pPr indent="-361950" lvl="0" marL="457200" rtl="0" algn="l">
              <a:spcBef>
                <a:spcPts val="0"/>
              </a:spcBef>
              <a:spcAft>
                <a:spcPts val="0"/>
              </a:spcAft>
              <a:buClr>
                <a:schemeClr val="dk1"/>
              </a:buClr>
              <a:buSzPts val="2100"/>
              <a:buChar char="●"/>
            </a:pPr>
            <a:r>
              <a:rPr b="1" lang="es" sz="2100">
                <a:solidFill>
                  <a:schemeClr val="dk1"/>
                </a:solidFill>
              </a:rPr>
              <a:t>Fixed-size Input</a:t>
            </a:r>
            <a:r>
              <a:rPr lang="es" sz="2100">
                <a:solidFill>
                  <a:schemeClr val="dk1"/>
                </a:solidFill>
              </a:rPr>
              <a:t>: Typically require a fixed-size input (e.g., images need to be resized).</a:t>
            </a:r>
            <a:endParaRPr sz="2100">
              <a:solidFill>
                <a:schemeClr val="dk1"/>
              </a:solidFill>
            </a:endParaRPr>
          </a:p>
          <a:p>
            <a:pPr indent="-361950" lvl="0" marL="457200" rtl="0" algn="l">
              <a:spcBef>
                <a:spcPts val="0"/>
              </a:spcBef>
              <a:spcAft>
                <a:spcPts val="0"/>
              </a:spcAft>
              <a:buClr>
                <a:schemeClr val="dk1"/>
              </a:buClr>
              <a:buSzPts val="2100"/>
              <a:buChar char="●"/>
            </a:pPr>
            <a:r>
              <a:rPr b="1" lang="es" sz="2100">
                <a:solidFill>
                  <a:schemeClr val="dk1"/>
                </a:solidFill>
              </a:rPr>
              <a:t>Invariance Limitation</a:t>
            </a:r>
            <a:r>
              <a:rPr lang="es" sz="2100">
                <a:solidFill>
                  <a:schemeClr val="dk1"/>
                </a:solidFill>
              </a:rPr>
              <a:t>: While translation invariance is a strength, it can be a limitation for tasks where the position of objects is crucial.</a:t>
            </a:r>
            <a:endParaRPr sz="2100">
              <a:solidFill>
                <a:schemeClr val="dk1"/>
              </a:solidFill>
            </a:endParaRPr>
          </a:p>
          <a:p>
            <a:pPr indent="0" lvl="0" marL="457200" rtl="0" algn="l">
              <a:spcBef>
                <a:spcPts val="0"/>
              </a:spcBef>
              <a:spcAft>
                <a:spcPts val="0"/>
              </a:spcAft>
              <a:buNone/>
            </a:pPr>
            <a:r>
              <a:t/>
            </a:r>
            <a:endParaRPr b="1" sz="2100">
              <a:solidFill>
                <a:schemeClr val="dk1"/>
              </a:solidFill>
            </a:endParaRPr>
          </a:p>
        </p:txBody>
      </p:sp>
      <p:sp>
        <p:nvSpPr>
          <p:cNvPr id="217" name="Google Shape;217;p27"/>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CNNs: Disadvantages</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8"/>
          <p:cNvSpPr txBox="1"/>
          <p:nvPr/>
        </p:nvSpPr>
        <p:spPr>
          <a:xfrm>
            <a:off x="58800" y="1086550"/>
            <a:ext cx="8594700" cy="23736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lang="es" sz="1800">
                <a:solidFill>
                  <a:schemeClr val="dk1"/>
                </a:solidFill>
              </a:rPr>
              <a:t>A </a:t>
            </a:r>
            <a:r>
              <a:rPr b="1" lang="es" sz="1800">
                <a:solidFill>
                  <a:schemeClr val="dk1"/>
                </a:solidFill>
              </a:rPr>
              <a:t>Transformer</a:t>
            </a:r>
            <a:r>
              <a:rPr lang="es" sz="1800">
                <a:solidFill>
                  <a:schemeClr val="dk1"/>
                </a:solidFill>
              </a:rPr>
              <a:t> is a category of </a:t>
            </a:r>
            <a:r>
              <a:rPr b="1" lang="es" sz="1800">
                <a:solidFill>
                  <a:schemeClr val="dk1"/>
                </a:solidFill>
              </a:rPr>
              <a:t>neural networks</a:t>
            </a:r>
            <a:r>
              <a:rPr lang="es" sz="1800">
                <a:solidFill>
                  <a:schemeClr val="dk1"/>
                </a:solidFill>
              </a:rPr>
              <a:t> that has proven highly effective for both natural language (initially) and images (computer vision).</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s" sz="1800">
                <a:solidFill>
                  <a:schemeClr val="dk1"/>
                </a:solidFill>
              </a:rPr>
              <a:t>GPT-4</a:t>
            </a:r>
            <a:endParaRPr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0" lvl="0" marL="0" rtl="0" algn="l">
              <a:lnSpc>
                <a:spcPct val="115000"/>
              </a:lnSpc>
              <a:spcBef>
                <a:spcPts val="0"/>
              </a:spcBef>
              <a:spcAft>
                <a:spcPts val="0"/>
              </a:spcAft>
              <a:buNone/>
            </a:pPr>
            <a:r>
              <a:t/>
            </a:r>
            <a:endParaRPr sz="1800"/>
          </a:p>
          <a:p>
            <a:pPr indent="0" lvl="0" marL="45720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t/>
            </a:r>
            <a:endParaRPr b="1" sz="1800"/>
          </a:p>
        </p:txBody>
      </p:sp>
      <p:sp>
        <p:nvSpPr>
          <p:cNvPr id="223" name="Google Shape;223;p28"/>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Transformer in a Nutshell</a:t>
            </a:r>
            <a:endParaRPr b="1"/>
          </a:p>
        </p:txBody>
      </p:sp>
      <p:pic>
        <p:nvPicPr>
          <p:cNvPr id="224" name="Google Shape;224;p28"/>
          <p:cNvPicPr preferRelativeResize="0"/>
          <p:nvPr/>
        </p:nvPicPr>
        <p:blipFill>
          <a:blip r:embed="rId3">
            <a:alphaModFix/>
          </a:blip>
          <a:stretch>
            <a:fillRect/>
          </a:stretch>
        </p:blipFill>
        <p:spPr>
          <a:xfrm rot="-2">
            <a:off x="753475" y="2171200"/>
            <a:ext cx="1903925" cy="2687549"/>
          </a:xfrm>
          <a:prstGeom prst="rect">
            <a:avLst/>
          </a:prstGeom>
          <a:noFill/>
          <a:ln>
            <a:noFill/>
          </a:ln>
        </p:spPr>
      </p:pic>
      <p:sp>
        <p:nvSpPr>
          <p:cNvPr id="225" name="Google Shape;225;p28"/>
          <p:cNvSpPr txBox="1"/>
          <p:nvPr/>
        </p:nvSpPr>
        <p:spPr>
          <a:xfrm>
            <a:off x="3034500" y="1911750"/>
            <a:ext cx="5619000" cy="5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I prefer PyTorch, but my friend prefers Tensorflow</a:t>
            </a:r>
            <a:endParaRPr sz="1800">
              <a:solidFill>
                <a:schemeClr val="dk2"/>
              </a:solidFill>
            </a:endParaRPr>
          </a:p>
        </p:txBody>
      </p:sp>
      <p:sp>
        <p:nvSpPr>
          <p:cNvPr id="226" name="Google Shape;226;p28"/>
          <p:cNvSpPr/>
          <p:nvPr/>
        </p:nvSpPr>
        <p:spPr>
          <a:xfrm rot="5400000">
            <a:off x="5194125" y="2413550"/>
            <a:ext cx="394500" cy="289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 name="Google Shape;227;p28"/>
          <p:cNvSpPr txBox="1"/>
          <p:nvPr/>
        </p:nvSpPr>
        <p:spPr>
          <a:xfrm>
            <a:off x="2983350" y="2755700"/>
            <a:ext cx="5619000" cy="5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rgbClr val="6AA84F"/>
                </a:solidFill>
              </a:rPr>
              <a:t>I</a:t>
            </a:r>
            <a:r>
              <a:rPr lang="es" sz="1800">
                <a:solidFill>
                  <a:schemeClr val="dk2"/>
                </a:solidFill>
              </a:rPr>
              <a:t> prefer </a:t>
            </a:r>
            <a:r>
              <a:rPr b="1" lang="es" sz="1800">
                <a:solidFill>
                  <a:srgbClr val="6AA84F"/>
                </a:solidFill>
              </a:rPr>
              <a:t>PyTorch</a:t>
            </a:r>
            <a:r>
              <a:rPr lang="es" sz="1800">
                <a:solidFill>
                  <a:schemeClr val="dk2"/>
                </a:solidFill>
              </a:rPr>
              <a:t>, but </a:t>
            </a:r>
            <a:r>
              <a:rPr b="1" lang="es" sz="1800">
                <a:solidFill>
                  <a:srgbClr val="FF00FF"/>
                </a:solidFill>
              </a:rPr>
              <a:t>my friend</a:t>
            </a:r>
            <a:r>
              <a:rPr lang="es" sz="1800">
                <a:solidFill>
                  <a:schemeClr val="dk2"/>
                </a:solidFill>
              </a:rPr>
              <a:t> prefers </a:t>
            </a:r>
            <a:r>
              <a:rPr b="1" lang="es" sz="1800">
                <a:solidFill>
                  <a:srgbClr val="FF00FF"/>
                </a:solidFill>
              </a:rPr>
              <a:t>Tensorflow</a:t>
            </a:r>
            <a:endParaRPr b="1" sz="1800">
              <a:solidFill>
                <a:srgbClr val="FF00FF"/>
              </a:solidFill>
            </a:endParaRPr>
          </a:p>
        </p:txBody>
      </p:sp>
      <p:cxnSp>
        <p:nvCxnSpPr>
          <p:cNvPr id="228" name="Google Shape;228;p28"/>
          <p:cNvCxnSpPr/>
          <p:nvPr/>
        </p:nvCxnSpPr>
        <p:spPr>
          <a:xfrm flipH="1">
            <a:off x="4572050" y="3586600"/>
            <a:ext cx="9900" cy="1387200"/>
          </a:xfrm>
          <a:prstGeom prst="straightConnector1">
            <a:avLst/>
          </a:prstGeom>
          <a:noFill/>
          <a:ln cap="flat" cmpd="sng" w="9525">
            <a:solidFill>
              <a:schemeClr val="dk2"/>
            </a:solidFill>
            <a:prstDash val="solid"/>
            <a:round/>
            <a:headEnd len="med" w="med" type="none"/>
            <a:tailEnd len="med" w="med" type="none"/>
          </a:ln>
        </p:spPr>
      </p:cxnSp>
      <p:cxnSp>
        <p:nvCxnSpPr>
          <p:cNvPr id="229" name="Google Shape;229;p28"/>
          <p:cNvCxnSpPr/>
          <p:nvPr/>
        </p:nvCxnSpPr>
        <p:spPr>
          <a:xfrm>
            <a:off x="4578300" y="4961025"/>
            <a:ext cx="2349900" cy="0"/>
          </a:xfrm>
          <a:prstGeom prst="straightConnector1">
            <a:avLst/>
          </a:prstGeom>
          <a:noFill/>
          <a:ln cap="flat" cmpd="sng" w="9525">
            <a:solidFill>
              <a:schemeClr val="dk2"/>
            </a:solidFill>
            <a:prstDash val="solid"/>
            <a:round/>
            <a:headEnd len="med" w="med" type="none"/>
            <a:tailEnd len="med" w="med" type="none"/>
          </a:ln>
        </p:spPr>
      </p:cxnSp>
      <p:sp>
        <p:nvSpPr>
          <p:cNvPr id="230" name="Google Shape;230;p28"/>
          <p:cNvSpPr txBox="1"/>
          <p:nvPr/>
        </p:nvSpPr>
        <p:spPr>
          <a:xfrm>
            <a:off x="4612425" y="3747450"/>
            <a:ext cx="237900" cy="5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300">
                <a:solidFill>
                  <a:srgbClr val="6AA84F"/>
                </a:solidFill>
              </a:rPr>
              <a:t>I</a:t>
            </a:r>
            <a:r>
              <a:rPr lang="es" sz="1800">
                <a:solidFill>
                  <a:schemeClr val="dk2"/>
                </a:solidFill>
              </a:rPr>
              <a:t> </a:t>
            </a:r>
            <a:endParaRPr b="1" sz="1800">
              <a:solidFill>
                <a:srgbClr val="FF00FF"/>
              </a:solidFill>
            </a:endParaRPr>
          </a:p>
        </p:txBody>
      </p:sp>
      <p:sp>
        <p:nvSpPr>
          <p:cNvPr id="231" name="Google Shape;231;p28"/>
          <p:cNvSpPr txBox="1"/>
          <p:nvPr/>
        </p:nvSpPr>
        <p:spPr>
          <a:xfrm>
            <a:off x="4651100" y="3651800"/>
            <a:ext cx="8385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300">
                <a:solidFill>
                  <a:srgbClr val="6AA84F"/>
                </a:solidFill>
              </a:rPr>
              <a:t>PyTorch</a:t>
            </a:r>
            <a:r>
              <a:rPr lang="es" sz="1300">
                <a:solidFill>
                  <a:schemeClr val="dk2"/>
                </a:solidFill>
              </a:rPr>
              <a:t> </a:t>
            </a:r>
            <a:endParaRPr b="1" sz="1300">
              <a:solidFill>
                <a:srgbClr val="FF00FF"/>
              </a:solidFill>
            </a:endParaRPr>
          </a:p>
        </p:txBody>
      </p:sp>
      <p:sp>
        <p:nvSpPr>
          <p:cNvPr id="232" name="Google Shape;232;p28"/>
          <p:cNvSpPr txBox="1"/>
          <p:nvPr/>
        </p:nvSpPr>
        <p:spPr>
          <a:xfrm>
            <a:off x="5280425" y="4382613"/>
            <a:ext cx="1212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rgbClr val="FF00FF"/>
                </a:solidFill>
              </a:rPr>
              <a:t>my friend</a:t>
            </a:r>
            <a:endParaRPr b="1" sz="900">
              <a:solidFill>
                <a:srgbClr val="FF00FF"/>
              </a:solidFill>
            </a:endParaRPr>
          </a:p>
        </p:txBody>
      </p:sp>
      <p:sp>
        <p:nvSpPr>
          <p:cNvPr id="233" name="Google Shape;233;p28"/>
          <p:cNvSpPr txBox="1"/>
          <p:nvPr/>
        </p:nvSpPr>
        <p:spPr>
          <a:xfrm>
            <a:off x="5675750" y="4558450"/>
            <a:ext cx="1212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FF00FF"/>
                </a:solidFill>
              </a:rPr>
              <a:t>Tensorflow</a:t>
            </a:r>
            <a:endParaRPr b="1" sz="900">
              <a:solidFill>
                <a:srgbClr val="FF00FF"/>
              </a:solidFill>
            </a:endParaRPr>
          </a:p>
        </p:txBody>
      </p:sp>
      <p:sp>
        <p:nvSpPr>
          <p:cNvPr id="234" name="Google Shape;234;p28"/>
          <p:cNvSpPr/>
          <p:nvPr/>
        </p:nvSpPr>
        <p:spPr>
          <a:xfrm rot="5400000">
            <a:off x="5194125" y="3211250"/>
            <a:ext cx="394500" cy="289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9"/>
          <p:cNvSpPr txBox="1"/>
          <p:nvPr/>
        </p:nvSpPr>
        <p:spPr>
          <a:xfrm>
            <a:off x="58800" y="1086550"/>
            <a:ext cx="8594700" cy="42252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SzPts val="2100"/>
              <a:buChar char="●"/>
            </a:pPr>
            <a:r>
              <a:rPr b="1" lang="es" sz="2100"/>
              <a:t>Global Context:</a:t>
            </a:r>
            <a:r>
              <a:rPr lang="es" sz="2100"/>
              <a:t> Excel at capturing </a:t>
            </a:r>
            <a:r>
              <a:rPr b="1" lang="es" sz="2100"/>
              <a:t>long-range dependencies</a:t>
            </a:r>
            <a:r>
              <a:rPr lang="es" sz="2100"/>
              <a:t> and global context, thanks to the self-attention mechanism.</a:t>
            </a:r>
            <a:endParaRPr sz="2100"/>
          </a:p>
          <a:p>
            <a:pPr indent="0" lvl="0" marL="0" rtl="0" algn="l">
              <a:lnSpc>
                <a:spcPct val="115000"/>
              </a:lnSpc>
              <a:spcBef>
                <a:spcPts val="0"/>
              </a:spcBef>
              <a:spcAft>
                <a:spcPts val="0"/>
              </a:spcAft>
              <a:buNone/>
            </a:pPr>
            <a:r>
              <a:t/>
            </a:r>
            <a:endParaRPr sz="2100"/>
          </a:p>
          <a:p>
            <a:pPr indent="0" lvl="0" marL="0" rtl="0" algn="l">
              <a:lnSpc>
                <a:spcPct val="115000"/>
              </a:lnSpc>
              <a:spcBef>
                <a:spcPts val="0"/>
              </a:spcBef>
              <a:spcAft>
                <a:spcPts val="0"/>
              </a:spcAft>
              <a:buNone/>
            </a:pPr>
            <a:r>
              <a:t/>
            </a:r>
            <a:endParaRPr sz="2100"/>
          </a:p>
          <a:p>
            <a:pPr indent="0" lvl="0" marL="0" rtl="0" algn="l">
              <a:lnSpc>
                <a:spcPct val="115000"/>
              </a:lnSpc>
              <a:spcBef>
                <a:spcPts val="0"/>
              </a:spcBef>
              <a:spcAft>
                <a:spcPts val="0"/>
              </a:spcAft>
              <a:buNone/>
            </a:pPr>
            <a:r>
              <a:t/>
            </a:r>
            <a:endParaRPr sz="2100"/>
          </a:p>
          <a:p>
            <a:pPr indent="-361950" lvl="0" marL="457200" rtl="0" algn="l">
              <a:lnSpc>
                <a:spcPct val="115000"/>
              </a:lnSpc>
              <a:spcBef>
                <a:spcPts val="0"/>
              </a:spcBef>
              <a:spcAft>
                <a:spcPts val="0"/>
              </a:spcAft>
              <a:buSzPts val="2100"/>
              <a:buChar char="●"/>
            </a:pPr>
            <a:r>
              <a:rPr b="1" lang="es" sz="2100"/>
              <a:t>Parallelization</a:t>
            </a:r>
            <a:r>
              <a:rPr lang="es" sz="2100"/>
              <a:t>: The architecture allows for more parallelization during training than RNNs and some forms of CNNs, speeding up training on large datasets.</a:t>
            </a:r>
            <a:endParaRPr sz="2100"/>
          </a:p>
          <a:p>
            <a:pPr indent="-361950" lvl="0" marL="457200" rtl="0" algn="l">
              <a:lnSpc>
                <a:spcPct val="115000"/>
              </a:lnSpc>
              <a:spcBef>
                <a:spcPts val="0"/>
              </a:spcBef>
              <a:spcAft>
                <a:spcPts val="0"/>
              </a:spcAft>
              <a:buSzPts val="2100"/>
              <a:buChar char="●"/>
            </a:pPr>
            <a:r>
              <a:rPr b="1" lang="es" sz="2100"/>
              <a:t>State-of-the-Art Performance</a:t>
            </a:r>
            <a:r>
              <a:rPr lang="es" sz="2100"/>
              <a:t>: In both NLP and Computer Vision, Transformers have set new benchmarks in various tasks.</a:t>
            </a:r>
            <a:endParaRPr sz="2100"/>
          </a:p>
          <a:p>
            <a:pPr indent="0" lvl="0" marL="0" rtl="0" algn="l">
              <a:lnSpc>
                <a:spcPct val="115000"/>
              </a:lnSpc>
              <a:spcBef>
                <a:spcPts val="0"/>
              </a:spcBef>
              <a:spcAft>
                <a:spcPts val="0"/>
              </a:spcAft>
              <a:buNone/>
            </a:pPr>
            <a:r>
              <a:t/>
            </a:r>
            <a:endParaRPr sz="2100"/>
          </a:p>
        </p:txBody>
      </p:sp>
      <p:sp>
        <p:nvSpPr>
          <p:cNvPr id="240" name="Google Shape;240;p29"/>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Transformer: Advantages</a:t>
            </a:r>
            <a:endParaRPr b="1"/>
          </a:p>
        </p:txBody>
      </p:sp>
      <p:pic>
        <p:nvPicPr>
          <p:cNvPr id="241" name="Google Shape;241;p29"/>
          <p:cNvPicPr preferRelativeResize="0"/>
          <p:nvPr/>
        </p:nvPicPr>
        <p:blipFill>
          <a:blip r:embed="rId3">
            <a:alphaModFix/>
          </a:blip>
          <a:stretch>
            <a:fillRect/>
          </a:stretch>
        </p:blipFill>
        <p:spPr>
          <a:xfrm>
            <a:off x="3551350" y="1908926"/>
            <a:ext cx="1089475" cy="1089922"/>
          </a:xfrm>
          <a:prstGeom prst="rect">
            <a:avLst/>
          </a:prstGeom>
          <a:noFill/>
          <a:ln>
            <a:noFill/>
          </a:ln>
        </p:spPr>
      </p:pic>
      <p:sp>
        <p:nvSpPr>
          <p:cNvPr id="242" name="Google Shape;242;p29"/>
          <p:cNvSpPr/>
          <p:nvPr/>
        </p:nvSpPr>
        <p:spPr>
          <a:xfrm>
            <a:off x="3551350" y="1908926"/>
            <a:ext cx="342300" cy="324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 name="Google Shape;243;p29"/>
          <p:cNvSpPr/>
          <p:nvPr/>
        </p:nvSpPr>
        <p:spPr>
          <a:xfrm>
            <a:off x="4298634" y="2674949"/>
            <a:ext cx="342300" cy="324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0"/>
          <p:cNvSpPr txBox="1"/>
          <p:nvPr/>
        </p:nvSpPr>
        <p:spPr>
          <a:xfrm>
            <a:off x="58800" y="1086550"/>
            <a:ext cx="8594700" cy="27384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SzPts val="2100"/>
              <a:buChar char="●"/>
            </a:pPr>
            <a:r>
              <a:rPr b="1" lang="es" sz="2100"/>
              <a:t>Computational Intensity</a:t>
            </a:r>
            <a:r>
              <a:rPr lang="es" sz="2100"/>
              <a:t>: The self-attention mechanism can be computationally intensive, especially for long sequences.</a:t>
            </a:r>
            <a:endParaRPr sz="2100"/>
          </a:p>
          <a:p>
            <a:pPr indent="-361950" lvl="0" marL="457200" rtl="0" algn="l">
              <a:lnSpc>
                <a:spcPct val="115000"/>
              </a:lnSpc>
              <a:spcBef>
                <a:spcPts val="0"/>
              </a:spcBef>
              <a:spcAft>
                <a:spcPts val="0"/>
              </a:spcAft>
              <a:buSzPts val="2100"/>
              <a:buChar char="●"/>
            </a:pPr>
            <a:r>
              <a:rPr b="1" lang="es" sz="2100"/>
              <a:t>Data Hungry</a:t>
            </a:r>
            <a:r>
              <a:rPr lang="es" sz="2100"/>
              <a:t>: Typically require large amounts of training data to perform well.</a:t>
            </a:r>
            <a:endParaRPr sz="2100"/>
          </a:p>
          <a:p>
            <a:pPr indent="-361950" lvl="0" marL="457200" rtl="0" algn="l">
              <a:lnSpc>
                <a:spcPct val="115000"/>
              </a:lnSpc>
              <a:spcBef>
                <a:spcPts val="0"/>
              </a:spcBef>
              <a:spcAft>
                <a:spcPts val="0"/>
              </a:spcAft>
              <a:buSzPts val="2100"/>
              <a:buChar char="●"/>
            </a:pPr>
            <a:r>
              <a:rPr b="1" lang="es" sz="2100"/>
              <a:t>Lack of Inductive Biases</a:t>
            </a:r>
            <a:r>
              <a:rPr lang="es" sz="2100"/>
              <a:t>: Unlike CNNs, they do not have built-in assumptions about data (like spatial hierarchies), which can be a downside for certain types of structured data.</a:t>
            </a:r>
            <a:endParaRPr sz="2100"/>
          </a:p>
        </p:txBody>
      </p:sp>
      <p:sp>
        <p:nvSpPr>
          <p:cNvPr id="249" name="Google Shape;249;p30"/>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Transformer: Disadvantages</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1"/>
          <p:cNvSpPr txBox="1"/>
          <p:nvPr/>
        </p:nvSpPr>
        <p:spPr>
          <a:xfrm>
            <a:off x="58800" y="1086550"/>
            <a:ext cx="8594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100"/>
          </a:p>
        </p:txBody>
      </p:sp>
      <p:pic>
        <p:nvPicPr>
          <p:cNvPr id="255" name="Google Shape;255;p31"/>
          <p:cNvPicPr preferRelativeResize="0"/>
          <p:nvPr/>
        </p:nvPicPr>
        <p:blipFill>
          <a:blip r:embed="rId3">
            <a:alphaModFix/>
          </a:blip>
          <a:stretch>
            <a:fillRect/>
          </a:stretch>
        </p:blipFill>
        <p:spPr>
          <a:xfrm>
            <a:off x="58800" y="44050"/>
            <a:ext cx="9144000" cy="5143500"/>
          </a:xfrm>
          <a:prstGeom prst="rect">
            <a:avLst/>
          </a:prstGeom>
          <a:noFill/>
          <a:ln>
            <a:noFill/>
          </a:ln>
        </p:spPr>
      </p:pic>
      <p:sp>
        <p:nvSpPr>
          <p:cNvPr id="256" name="Google Shape;256;p31"/>
          <p:cNvSpPr/>
          <p:nvPr/>
        </p:nvSpPr>
        <p:spPr>
          <a:xfrm>
            <a:off x="3621825" y="4610050"/>
            <a:ext cx="485400" cy="485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 name="Google Shape;257;p31"/>
          <p:cNvSpPr/>
          <p:nvPr/>
        </p:nvSpPr>
        <p:spPr>
          <a:xfrm>
            <a:off x="6858175" y="4610050"/>
            <a:ext cx="485400" cy="4854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 name="Google Shape;258;p31"/>
          <p:cNvSpPr/>
          <p:nvPr/>
        </p:nvSpPr>
        <p:spPr>
          <a:xfrm>
            <a:off x="5483350" y="1594450"/>
            <a:ext cx="252000" cy="485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 name="Google Shape;259;p31"/>
          <p:cNvSpPr/>
          <p:nvPr/>
        </p:nvSpPr>
        <p:spPr>
          <a:xfrm>
            <a:off x="5735350" y="1594450"/>
            <a:ext cx="252000" cy="4854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2"/>
          <p:cNvSpPr txBox="1"/>
          <p:nvPr>
            <p:ph idx="1" type="body"/>
          </p:nvPr>
        </p:nvSpPr>
        <p:spPr>
          <a:xfrm>
            <a:off x="275900" y="1064494"/>
            <a:ext cx="8237100" cy="3437700"/>
          </a:xfrm>
          <a:prstGeom prst="rect">
            <a:avLst/>
          </a:prstGeom>
          <a:noFill/>
          <a:ln>
            <a:noFill/>
          </a:ln>
        </p:spPr>
        <p:txBody>
          <a:bodyPr anchorCtr="0" anchor="t" bIns="34275" lIns="68575" spcFirstLastPara="1" rIns="68575" wrap="square" tIns="34275">
            <a:noAutofit/>
          </a:bodyPr>
          <a:lstStyle/>
          <a:p>
            <a:pPr indent="-387350" lvl="0" marL="457200" rtl="0" algn="l">
              <a:spcBef>
                <a:spcPts val="400"/>
              </a:spcBef>
              <a:spcAft>
                <a:spcPts val="0"/>
              </a:spcAft>
              <a:buClr>
                <a:srgbClr val="AEABAB"/>
              </a:buClr>
              <a:buSzPts val="2500"/>
              <a:buAutoNum type="arabicPeriod"/>
            </a:pPr>
            <a:r>
              <a:rPr lang="es" sz="2500">
                <a:solidFill>
                  <a:srgbClr val="AEABAB"/>
                </a:solidFill>
              </a:rPr>
              <a:t>Machine Learning Model</a:t>
            </a:r>
            <a:endParaRPr sz="2500">
              <a:solidFill>
                <a:srgbClr val="AEABAB"/>
              </a:solidFill>
            </a:endParaRPr>
          </a:p>
          <a:p>
            <a:pPr indent="0" lvl="0" marL="0" rtl="0" algn="l">
              <a:spcBef>
                <a:spcPts val="1200"/>
              </a:spcBef>
              <a:spcAft>
                <a:spcPts val="0"/>
              </a:spcAft>
              <a:buNone/>
            </a:pPr>
            <a:r>
              <a:t/>
            </a:r>
            <a:endParaRPr sz="2500">
              <a:solidFill>
                <a:srgbClr val="000000"/>
              </a:solidFill>
            </a:endParaRPr>
          </a:p>
          <a:p>
            <a:pPr indent="-387350" lvl="0" marL="457200" rtl="0" algn="l">
              <a:spcBef>
                <a:spcPts val="1200"/>
              </a:spcBef>
              <a:spcAft>
                <a:spcPts val="0"/>
              </a:spcAft>
              <a:buClr>
                <a:srgbClr val="AEABAB"/>
              </a:buClr>
              <a:buSzPts val="2500"/>
              <a:buAutoNum type="arabicPeriod"/>
            </a:pPr>
            <a:r>
              <a:rPr lang="es" sz="2500">
                <a:solidFill>
                  <a:srgbClr val="AEABAB"/>
                </a:solidFill>
              </a:rPr>
              <a:t>Convolutional Neural Networks/Transformers</a:t>
            </a:r>
            <a:endParaRPr sz="2500">
              <a:solidFill>
                <a:srgbClr val="AEABAB"/>
              </a:solidFill>
            </a:endParaRPr>
          </a:p>
          <a:p>
            <a:pPr indent="0" lvl="0" marL="0" rtl="0" algn="l">
              <a:spcBef>
                <a:spcPts val="1200"/>
              </a:spcBef>
              <a:spcAft>
                <a:spcPts val="0"/>
              </a:spcAft>
              <a:buNone/>
            </a:pPr>
            <a:r>
              <a:t/>
            </a:r>
            <a:endParaRPr sz="2500">
              <a:solidFill>
                <a:srgbClr val="AEABAB"/>
              </a:solidFill>
            </a:endParaRPr>
          </a:p>
          <a:p>
            <a:pPr indent="-387350" lvl="0" marL="457200" rtl="0" algn="l">
              <a:spcBef>
                <a:spcPts val="1200"/>
              </a:spcBef>
              <a:spcAft>
                <a:spcPts val="0"/>
              </a:spcAft>
              <a:buSzPts val="2500"/>
              <a:buAutoNum type="arabicPeriod"/>
            </a:pPr>
            <a:r>
              <a:rPr lang="es" sz="2500">
                <a:solidFill>
                  <a:schemeClr val="dk1"/>
                </a:solidFill>
              </a:rPr>
              <a:t>Transfer Learning</a:t>
            </a:r>
            <a:endParaRPr sz="2500">
              <a:solidFill>
                <a:schemeClr val="dk1"/>
              </a:solidFill>
            </a:endParaRPr>
          </a:p>
          <a:p>
            <a:pPr indent="-25400" lvl="0" marL="520700" rtl="0" algn="l">
              <a:spcBef>
                <a:spcPts val="1200"/>
              </a:spcBef>
              <a:spcAft>
                <a:spcPts val="0"/>
              </a:spcAft>
              <a:buClr>
                <a:schemeClr val="dk1"/>
              </a:buClr>
              <a:buSzPts val="1100"/>
              <a:buFont typeface="Arial"/>
              <a:buNone/>
            </a:pPr>
            <a:r>
              <a:t/>
            </a:r>
            <a:endParaRPr sz="2400">
              <a:solidFill>
                <a:srgbClr val="000000"/>
              </a:solidFill>
            </a:endParaRPr>
          </a:p>
          <a:p>
            <a:pPr indent="-25400" lvl="1" marL="520700" rtl="0" algn="l">
              <a:lnSpc>
                <a:spcPct val="90000"/>
              </a:lnSpc>
              <a:spcBef>
                <a:spcPts val="1200"/>
              </a:spcBef>
              <a:spcAft>
                <a:spcPts val="1200"/>
              </a:spcAft>
              <a:buClr>
                <a:schemeClr val="dk1"/>
              </a:buClr>
              <a:buSzPts val="2400"/>
              <a:buNone/>
            </a:pPr>
            <a:r>
              <a:t/>
            </a:r>
            <a:endParaRPr b="1" sz="2400">
              <a:solidFill>
                <a:srgbClr val="000000"/>
              </a:solidFill>
            </a:endParaRPr>
          </a:p>
        </p:txBody>
      </p:sp>
      <p:sp>
        <p:nvSpPr>
          <p:cNvPr id="265" name="Google Shape;265;p32"/>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Ingredients for building an Object Detector</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idx="1" type="body"/>
          </p:nvPr>
        </p:nvSpPr>
        <p:spPr>
          <a:xfrm>
            <a:off x="0" y="1064500"/>
            <a:ext cx="9081900" cy="3437700"/>
          </a:xfrm>
          <a:prstGeom prst="rect">
            <a:avLst/>
          </a:prstGeom>
          <a:noFill/>
          <a:ln>
            <a:noFill/>
          </a:ln>
        </p:spPr>
        <p:txBody>
          <a:bodyPr anchorCtr="0" anchor="t" bIns="34275" lIns="68575" spcFirstLastPara="1" rIns="68575" wrap="square" tIns="34275">
            <a:noAutofit/>
          </a:bodyPr>
          <a:lstStyle/>
          <a:p>
            <a:pPr indent="-25400" lvl="0" marL="520700" rtl="0" algn="l">
              <a:spcBef>
                <a:spcPts val="400"/>
              </a:spcBef>
              <a:spcAft>
                <a:spcPts val="0"/>
              </a:spcAft>
              <a:buClr>
                <a:schemeClr val="dk1"/>
              </a:buClr>
              <a:buSzPts val="1100"/>
              <a:buFont typeface="Arial"/>
              <a:buNone/>
            </a:pPr>
            <a:r>
              <a:rPr b="1" lang="es" sz="2400">
                <a:solidFill>
                  <a:srgbClr val="000000"/>
                </a:solidFill>
              </a:rPr>
              <a:t>13:00 - 13:20: </a:t>
            </a:r>
            <a:r>
              <a:rPr lang="es" sz="2400">
                <a:solidFill>
                  <a:srgbClr val="000000"/>
                </a:solidFill>
              </a:rPr>
              <a:t>Computer Vision Recap</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13:20 - 13:40: </a:t>
            </a:r>
            <a:r>
              <a:rPr lang="es" sz="2400">
                <a:solidFill>
                  <a:srgbClr val="000000"/>
                </a:solidFill>
              </a:rPr>
              <a:t>SOTA Techniques</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13:40 - 14:00: </a:t>
            </a:r>
            <a:r>
              <a:rPr lang="es" sz="2400">
                <a:solidFill>
                  <a:srgbClr val="000000"/>
                </a:solidFill>
              </a:rPr>
              <a:t>Knowledge Distillation</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chemeClr val="dk1"/>
                </a:solidFill>
              </a:rPr>
              <a:t>14:00 - 14:10: </a:t>
            </a:r>
            <a:r>
              <a:rPr lang="es" sz="2400">
                <a:solidFill>
                  <a:schemeClr val="dk1"/>
                </a:solidFill>
              </a:rPr>
              <a:t>Break</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14:10 - 14:50: </a:t>
            </a:r>
            <a:r>
              <a:rPr lang="es" sz="2400">
                <a:solidFill>
                  <a:srgbClr val="000000"/>
                </a:solidFill>
              </a:rPr>
              <a:t>Foundation Models: From CLIP to DINOv2.</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14:50 - 15:00: </a:t>
            </a:r>
            <a:r>
              <a:rPr lang="es" sz="2400">
                <a:solidFill>
                  <a:srgbClr val="000000"/>
                </a:solidFill>
              </a:rPr>
              <a:t>Questions</a:t>
            </a:r>
            <a:endParaRPr sz="2400">
              <a:solidFill>
                <a:srgbClr val="000000"/>
              </a:solidFill>
            </a:endParaRPr>
          </a:p>
          <a:p>
            <a:pPr indent="-25400" lvl="1" marL="520700" rtl="0" algn="l">
              <a:lnSpc>
                <a:spcPct val="90000"/>
              </a:lnSpc>
              <a:spcBef>
                <a:spcPts val="1200"/>
              </a:spcBef>
              <a:spcAft>
                <a:spcPts val="1200"/>
              </a:spcAft>
              <a:buClr>
                <a:schemeClr val="dk1"/>
              </a:buClr>
              <a:buSzPts val="2400"/>
              <a:buNone/>
            </a:pPr>
            <a:r>
              <a:t/>
            </a:r>
            <a:endParaRPr b="1" sz="2400">
              <a:solidFill>
                <a:srgbClr val="000000"/>
              </a:solidFill>
            </a:endParaRPr>
          </a:p>
        </p:txBody>
      </p:sp>
      <p:sp>
        <p:nvSpPr>
          <p:cNvPr id="68" name="Google Shape;68;p15"/>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Agenda</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3"/>
          <p:cNvSpPr txBox="1"/>
          <p:nvPr/>
        </p:nvSpPr>
        <p:spPr>
          <a:xfrm>
            <a:off x="58800" y="1086550"/>
            <a:ext cx="8594700" cy="4063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s" sz="2100">
                <a:solidFill>
                  <a:schemeClr val="dk1"/>
                </a:solidFill>
              </a:rPr>
              <a:t>Transfer learning is a </a:t>
            </a:r>
            <a:r>
              <a:rPr b="1" lang="es" sz="2100">
                <a:solidFill>
                  <a:schemeClr val="dk1"/>
                </a:solidFill>
              </a:rPr>
              <a:t>technique</a:t>
            </a:r>
            <a:r>
              <a:rPr lang="es" sz="2100">
                <a:solidFill>
                  <a:schemeClr val="dk1"/>
                </a:solidFill>
              </a:rPr>
              <a:t> in the field of deep learning that involves taking a </a:t>
            </a:r>
            <a:r>
              <a:rPr b="1" lang="es" sz="2100">
                <a:solidFill>
                  <a:schemeClr val="dk1"/>
                </a:solidFill>
              </a:rPr>
              <a:t>pre-trained neural network</a:t>
            </a:r>
            <a:r>
              <a:rPr lang="es" sz="2100">
                <a:solidFill>
                  <a:schemeClr val="dk1"/>
                </a:solidFill>
              </a:rPr>
              <a:t> and </a:t>
            </a:r>
            <a:r>
              <a:rPr b="1" lang="es" sz="2100">
                <a:solidFill>
                  <a:schemeClr val="dk1"/>
                </a:solidFill>
              </a:rPr>
              <a:t>adapting</a:t>
            </a:r>
            <a:r>
              <a:rPr lang="es" sz="2100">
                <a:solidFill>
                  <a:schemeClr val="dk1"/>
                </a:solidFill>
              </a:rPr>
              <a:t> it to a new, but similar, problem.</a:t>
            </a:r>
            <a:r>
              <a:rPr lang="es" sz="2100">
                <a:solidFill>
                  <a:schemeClr val="dk1"/>
                </a:solidFill>
              </a:rPr>
              <a:t>Essentially, it l</a:t>
            </a:r>
            <a:r>
              <a:rPr b="1" lang="es" sz="2100">
                <a:solidFill>
                  <a:schemeClr val="dk1"/>
                </a:solidFill>
              </a:rPr>
              <a:t>everages the knowledge</a:t>
            </a:r>
            <a:r>
              <a:rPr lang="es" sz="2100">
                <a:solidFill>
                  <a:schemeClr val="dk1"/>
                </a:solidFill>
              </a:rPr>
              <a:t> a model has learned from one task to improve learning in another task.</a:t>
            </a:r>
            <a:r>
              <a:rPr lang="es" sz="2100">
                <a:solidFill>
                  <a:schemeClr val="dk1"/>
                </a:solidFill>
              </a:rPr>
              <a:t>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914400" rtl="0" algn="l">
              <a:spcBef>
                <a:spcPts val="0"/>
              </a:spcBef>
              <a:spcAft>
                <a:spcPts val="0"/>
              </a:spcAft>
              <a:buNone/>
            </a:pPr>
            <a:r>
              <a:t/>
            </a:r>
            <a:endParaRPr sz="2100">
              <a:solidFill>
                <a:schemeClr val="dk1"/>
              </a:solidFill>
            </a:endParaRPr>
          </a:p>
          <a:p>
            <a:pPr indent="-361950" lvl="0" marL="457200" rtl="0" algn="l">
              <a:spcBef>
                <a:spcPts val="0"/>
              </a:spcBef>
              <a:spcAft>
                <a:spcPts val="0"/>
              </a:spcAft>
              <a:buClr>
                <a:schemeClr val="dk1"/>
              </a:buClr>
              <a:buSzPts val="2100"/>
              <a:buChar char="●"/>
            </a:pPr>
            <a:r>
              <a:rPr lang="es" sz="2100">
                <a:solidFill>
                  <a:schemeClr val="dk1"/>
                </a:solidFill>
              </a:rPr>
              <a:t>This approach is particularly beneficial when you have a </a:t>
            </a:r>
            <a:r>
              <a:rPr b="1" lang="es" sz="2100">
                <a:solidFill>
                  <a:schemeClr val="dk1"/>
                </a:solidFill>
              </a:rPr>
              <a:t>limited amount of data</a:t>
            </a:r>
            <a:r>
              <a:rPr lang="es" sz="2100">
                <a:solidFill>
                  <a:schemeClr val="dk1"/>
                </a:solidFill>
              </a:rPr>
              <a:t> for the new task or when training a large model from scratch is computationally expensive.</a:t>
            </a:r>
            <a:endParaRPr sz="2100">
              <a:solidFill>
                <a:schemeClr val="dk1"/>
              </a:solidFill>
            </a:endParaRPr>
          </a:p>
        </p:txBody>
      </p:sp>
      <p:sp>
        <p:nvSpPr>
          <p:cNvPr id="271" name="Google Shape;271;p33"/>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Concept</a:t>
            </a:r>
            <a:endParaRPr b="1"/>
          </a:p>
        </p:txBody>
      </p:sp>
      <p:pic>
        <p:nvPicPr>
          <p:cNvPr descr="Getting started with PyTorch. Deep Learning and Artificial… | by Navaneeth  Dinesh | Medium" id="272" name="Google Shape;272;p33"/>
          <p:cNvPicPr preferRelativeResize="0"/>
          <p:nvPr/>
        </p:nvPicPr>
        <p:blipFill>
          <a:blip r:embed="rId3">
            <a:alphaModFix/>
          </a:blip>
          <a:stretch>
            <a:fillRect/>
          </a:stretch>
        </p:blipFill>
        <p:spPr>
          <a:xfrm>
            <a:off x="468575" y="3084475"/>
            <a:ext cx="1117775" cy="725850"/>
          </a:xfrm>
          <a:prstGeom prst="rect">
            <a:avLst/>
          </a:prstGeom>
          <a:noFill/>
          <a:ln>
            <a:noFill/>
          </a:ln>
        </p:spPr>
      </p:pic>
      <p:pic>
        <p:nvPicPr>
          <p:cNvPr id="273" name="Google Shape;273;p33"/>
          <p:cNvPicPr preferRelativeResize="0"/>
          <p:nvPr/>
        </p:nvPicPr>
        <p:blipFill>
          <a:blip r:embed="rId4">
            <a:alphaModFix/>
          </a:blip>
          <a:stretch>
            <a:fillRect/>
          </a:stretch>
        </p:blipFill>
        <p:spPr>
          <a:xfrm>
            <a:off x="2193450" y="2968826"/>
            <a:ext cx="1065546" cy="887975"/>
          </a:xfrm>
          <a:prstGeom prst="rect">
            <a:avLst/>
          </a:prstGeom>
          <a:noFill/>
          <a:ln>
            <a:noFill/>
          </a:ln>
        </p:spPr>
      </p:pic>
      <p:sp>
        <p:nvSpPr>
          <p:cNvPr id="274" name="Google Shape;274;p33"/>
          <p:cNvSpPr/>
          <p:nvPr/>
        </p:nvSpPr>
        <p:spPr>
          <a:xfrm>
            <a:off x="1644525" y="3261425"/>
            <a:ext cx="4476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5" name="Google Shape;275;p33"/>
          <p:cNvPicPr preferRelativeResize="0"/>
          <p:nvPr/>
        </p:nvPicPr>
        <p:blipFill>
          <a:blip r:embed="rId5">
            <a:alphaModFix/>
          </a:blip>
          <a:stretch>
            <a:fillRect/>
          </a:stretch>
        </p:blipFill>
        <p:spPr>
          <a:xfrm>
            <a:off x="7435825" y="2840873"/>
            <a:ext cx="1117775" cy="1117775"/>
          </a:xfrm>
          <a:prstGeom prst="rect">
            <a:avLst/>
          </a:prstGeom>
          <a:noFill/>
          <a:ln>
            <a:noFill/>
          </a:ln>
        </p:spPr>
      </p:pic>
      <p:pic>
        <p:nvPicPr>
          <p:cNvPr id="276" name="Google Shape;276;p33"/>
          <p:cNvPicPr preferRelativeResize="0"/>
          <p:nvPr/>
        </p:nvPicPr>
        <p:blipFill>
          <a:blip r:embed="rId6">
            <a:alphaModFix/>
          </a:blip>
          <a:stretch>
            <a:fillRect/>
          </a:stretch>
        </p:blipFill>
        <p:spPr>
          <a:xfrm>
            <a:off x="5872275" y="2853925"/>
            <a:ext cx="1091676" cy="1091676"/>
          </a:xfrm>
          <a:prstGeom prst="rect">
            <a:avLst/>
          </a:prstGeom>
          <a:noFill/>
          <a:ln>
            <a:noFill/>
          </a:ln>
        </p:spPr>
      </p:pic>
      <p:pic>
        <p:nvPicPr>
          <p:cNvPr id="277" name="Google Shape;277;p33"/>
          <p:cNvPicPr preferRelativeResize="0"/>
          <p:nvPr/>
        </p:nvPicPr>
        <p:blipFill>
          <a:blip r:embed="rId7">
            <a:alphaModFix/>
          </a:blip>
          <a:stretch>
            <a:fillRect/>
          </a:stretch>
        </p:blipFill>
        <p:spPr>
          <a:xfrm>
            <a:off x="4399500" y="2866988"/>
            <a:ext cx="1065549" cy="1065549"/>
          </a:xfrm>
          <a:prstGeom prst="rect">
            <a:avLst/>
          </a:prstGeom>
          <a:noFill/>
          <a:ln>
            <a:noFill/>
          </a:ln>
        </p:spPr>
      </p:pic>
      <p:sp>
        <p:nvSpPr>
          <p:cNvPr id="278" name="Google Shape;278;p33"/>
          <p:cNvSpPr/>
          <p:nvPr/>
        </p:nvSpPr>
        <p:spPr>
          <a:xfrm>
            <a:off x="5266550" y="3235900"/>
            <a:ext cx="3459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9" name="Google Shape;279;p33"/>
          <p:cNvSpPr/>
          <p:nvPr/>
        </p:nvSpPr>
        <p:spPr>
          <a:xfrm>
            <a:off x="7046525" y="3235900"/>
            <a:ext cx="3459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4"/>
          <p:cNvSpPr txBox="1"/>
          <p:nvPr/>
        </p:nvSpPr>
        <p:spPr>
          <a:xfrm>
            <a:off x="58800" y="1086550"/>
            <a:ext cx="85947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000">
                <a:solidFill>
                  <a:schemeClr val="dk1"/>
                </a:solidFill>
              </a:rPr>
              <a:t>Pre-Trained Model</a:t>
            </a:r>
            <a:r>
              <a:rPr lang="es" sz="2000">
                <a:solidFill>
                  <a:schemeClr val="dk1"/>
                </a:solidFill>
              </a:rPr>
              <a:t>: Transfer learning typically begins with a model that has been pre-trained on a large dataset. </a:t>
            </a:r>
            <a:r>
              <a:rPr lang="es" sz="2000">
                <a:solidFill>
                  <a:schemeClr val="dk1"/>
                </a:solidFill>
              </a:rPr>
              <a:t>The pre-trained model has already learned to identify certain features (like edges, textures, etc., in the case of images). These learned features can be relevant to new but similar problems. </a:t>
            </a:r>
            <a:r>
              <a:rPr b="1" lang="es" sz="2000">
                <a:solidFill>
                  <a:schemeClr val="dk1"/>
                </a:solidFill>
              </a:rPr>
              <a:t>Strategies</a:t>
            </a:r>
            <a:r>
              <a:rPr lang="es" sz="2000">
                <a:solidFill>
                  <a:schemeClr val="dk1"/>
                </a:solidFill>
              </a:rPr>
              <a:t>:</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Feature Extractor:</a:t>
            </a:r>
            <a:r>
              <a:rPr lang="es" sz="2000">
                <a:solidFill>
                  <a:schemeClr val="dk1"/>
                </a:solidFill>
              </a:rPr>
              <a:t> Use the pre-trained model as a feature extractor. The final layers of the model are replaced with new ones tailored to the new task, and only these new layers are trained.</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Fine-Tuning Pre-Trained Layers:</a:t>
            </a:r>
            <a:r>
              <a:rPr lang="es" sz="2000">
                <a:solidFill>
                  <a:schemeClr val="dk1"/>
                </a:solidFill>
              </a:rPr>
              <a:t> After replacing the final layers, you can continue training (fine-tuning) some or all of the pre-trained layers along with the new layers to slightly adjust its learned features.</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
        <p:nvSpPr>
          <p:cNvPr id="285" name="Google Shape;285;p34"/>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How it works</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5"/>
          <p:cNvSpPr/>
          <p:nvPr/>
        </p:nvSpPr>
        <p:spPr>
          <a:xfrm>
            <a:off x="5372275" y="2147250"/>
            <a:ext cx="1489800" cy="13614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1" name="Google Shape;291;p35"/>
          <p:cNvSpPr/>
          <p:nvPr/>
        </p:nvSpPr>
        <p:spPr>
          <a:xfrm>
            <a:off x="3303975" y="899850"/>
            <a:ext cx="1696200" cy="26802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2" name="Google Shape;292;p35"/>
          <p:cNvSpPr/>
          <p:nvPr/>
        </p:nvSpPr>
        <p:spPr>
          <a:xfrm rot="-2179">
            <a:off x="49056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3" name="Google Shape;293;p35"/>
          <p:cNvSpPr/>
          <p:nvPr/>
        </p:nvSpPr>
        <p:spPr>
          <a:xfrm rot="-2179">
            <a:off x="297780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4" name="Google Shape;294;p35"/>
          <p:cNvSpPr/>
          <p:nvPr/>
        </p:nvSpPr>
        <p:spPr>
          <a:xfrm rot="-2179">
            <a:off x="70817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 name="Google Shape;295;p35"/>
          <p:cNvSpPr txBox="1"/>
          <p:nvPr/>
        </p:nvSpPr>
        <p:spPr>
          <a:xfrm>
            <a:off x="7804325" y="24480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Cat</a:t>
            </a:r>
            <a:endParaRPr/>
          </a:p>
        </p:txBody>
      </p:sp>
      <p:sp>
        <p:nvSpPr>
          <p:cNvPr id="296" name="Google Shape;296;p35"/>
          <p:cNvSpPr txBox="1"/>
          <p:nvPr>
            <p:ph type="title"/>
          </p:nvPr>
        </p:nvSpPr>
        <p:spPr>
          <a:xfrm>
            <a:off x="352775" y="8250"/>
            <a:ext cx="83715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b="1" lang="es"/>
              <a:t>Transfer Learning: How it works with CNNs</a:t>
            </a:r>
            <a:endParaRPr b="1"/>
          </a:p>
        </p:txBody>
      </p:sp>
      <p:sp>
        <p:nvSpPr>
          <p:cNvPr id="297" name="Google Shape;297;p35"/>
          <p:cNvSpPr/>
          <p:nvPr/>
        </p:nvSpPr>
        <p:spPr>
          <a:xfrm>
            <a:off x="35026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98" name="Google Shape;298;p35"/>
          <p:cNvSpPr/>
          <p:nvPr/>
        </p:nvSpPr>
        <p:spPr>
          <a:xfrm>
            <a:off x="39382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99" name="Google Shape;299;p35"/>
          <p:cNvSpPr/>
          <p:nvPr/>
        </p:nvSpPr>
        <p:spPr>
          <a:xfrm>
            <a:off x="43738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0" name="Google Shape;300;p35"/>
          <p:cNvSpPr/>
          <p:nvPr/>
        </p:nvSpPr>
        <p:spPr>
          <a:xfrm>
            <a:off x="35026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1" name="Google Shape;301;p35"/>
          <p:cNvSpPr/>
          <p:nvPr/>
        </p:nvSpPr>
        <p:spPr>
          <a:xfrm>
            <a:off x="39382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8</a:t>
            </a:r>
            <a:endParaRPr/>
          </a:p>
        </p:txBody>
      </p:sp>
      <p:sp>
        <p:nvSpPr>
          <p:cNvPr id="302" name="Google Shape;302;p35"/>
          <p:cNvSpPr/>
          <p:nvPr/>
        </p:nvSpPr>
        <p:spPr>
          <a:xfrm>
            <a:off x="43738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3" name="Google Shape;303;p35"/>
          <p:cNvSpPr/>
          <p:nvPr/>
        </p:nvSpPr>
        <p:spPr>
          <a:xfrm>
            <a:off x="35026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4" name="Google Shape;304;p35"/>
          <p:cNvSpPr/>
          <p:nvPr/>
        </p:nvSpPr>
        <p:spPr>
          <a:xfrm>
            <a:off x="39382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5" name="Google Shape;305;p35"/>
          <p:cNvSpPr/>
          <p:nvPr/>
        </p:nvSpPr>
        <p:spPr>
          <a:xfrm>
            <a:off x="43738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6" name="Google Shape;306;p35"/>
          <p:cNvSpPr/>
          <p:nvPr/>
        </p:nvSpPr>
        <p:spPr>
          <a:xfrm>
            <a:off x="35026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7" name="Google Shape;307;p35"/>
          <p:cNvSpPr/>
          <p:nvPr/>
        </p:nvSpPr>
        <p:spPr>
          <a:xfrm>
            <a:off x="39382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8" name="Google Shape;308;p35"/>
          <p:cNvSpPr/>
          <p:nvPr/>
        </p:nvSpPr>
        <p:spPr>
          <a:xfrm>
            <a:off x="43738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9" name="Google Shape;309;p35"/>
          <p:cNvSpPr/>
          <p:nvPr/>
        </p:nvSpPr>
        <p:spPr>
          <a:xfrm>
            <a:off x="35026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0" name="Google Shape;310;p35"/>
          <p:cNvSpPr/>
          <p:nvPr/>
        </p:nvSpPr>
        <p:spPr>
          <a:xfrm>
            <a:off x="39382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311" name="Google Shape;311;p35"/>
          <p:cNvSpPr/>
          <p:nvPr/>
        </p:nvSpPr>
        <p:spPr>
          <a:xfrm>
            <a:off x="43738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2" name="Google Shape;312;p35"/>
          <p:cNvSpPr/>
          <p:nvPr/>
        </p:nvSpPr>
        <p:spPr>
          <a:xfrm>
            <a:off x="35026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3" name="Google Shape;313;p35"/>
          <p:cNvSpPr/>
          <p:nvPr/>
        </p:nvSpPr>
        <p:spPr>
          <a:xfrm>
            <a:off x="39382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4" name="Google Shape;314;p35"/>
          <p:cNvSpPr/>
          <p:nvPr/>
        </p:nvSpPr>
        <p:spPr>
          <a:xfrm>
            <a:off x="43738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5" name="Google Shape;315;p35"/>
          <p:cNvSpPr/>
          <p:nvPr/>
        </p:nvSpPr>
        <p:spPr>
          <a:xfrm>
            <a:off x="35026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16" name="Google Shape;316;p35"/>
          <p:cNvSpPr/>
          <p:nvPr/>
        </p:nvSpPr>
        <p:spPr>
          <a:xfrm>
            <a:off x="39382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7" name="Google Shape;317;p35"/>
          <p:cNvSpPr/>
          <p:nvPr/>
        </p:nvSpPr>
        <p:spPr>
          <a:xfrm>
            <a:off x="43738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18" name="Google Shape;318;p35"/>
          <p:cNvSpPr/>
          <p:nvPr/>
        </p:nvSpPr>
        <p:spPr>
          <a:xfrm>
            <a:off x="35026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9" name="Google Shape;319;p35"/>
          <p:cNvSpPr/>
          <p:nvPr/>
        </p:nvSpPr>
        <p:spPr>
          <a:xfrm>
            <a:off x="39382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20" name="Google Shape;320;p35"/>
          <p:cNvSpPr/>
          <p:nvPr/>
        </p:nvSpPr>
        <p:spPr>
          <a:xfrm>
            <a:off x="43738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21" name="Google Shape;321;p35"/>
          <p:cNvSpPr/>
          <p:nvPr/>
        </p:nvSpPr>
        <p:spPr>
          <a:xfrm>
            <a:off x="35026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2" name="Google Shape;322;p35"/>
          <p:cNvSpPr/>
          <p:nvPr/>
        </p:nvSpPr>
        <p:spPr>
          <a:xfrm>
            <a:off x="39382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3" name="Google Shape;323;p35"/>
          <p:cNvSpPr/>
          <p:nvPr/>
        </p:nvSpPr>
        <p:spPr>
          <a:xfrm>
            <a:off x="43738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24" name="Google Shape;324;p35"/>
          <p:cNvSpPr/>
          <p:nvPr/>
        </p:nvSpPr>
        <p:spPr>
          <a:xfrm>
            <a:off x="54356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5" name="Google Shape;325;p35"/>
          <p:cNvSpPr/>
          <p:nvPr/>
        </p:nvSpPr>
        <p:spPr>
          <a:xfrm>
            <a:off x="58712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6" name="Google Shape;326;p35"/>
          <p:cNvSpPr/>
          <p:nvPr/>
        </p:nvSpPr>
        <p:spPr>
          <a:xfrm>
            <a:off x="63068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7" name="Google Shape;327;p35"/>
          <p:cNvSpPr/>
          <p:nvPr/>
        </p:nvSpPr>
        <p:spPr>
          <a:xfrm>
            <a:off x="54356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8" name="Google Shape;328;p35"/>
          <p:cNvSpPr/>
          <p:nvPr/>
        </p:nvSpPr>
        <p:spPr>
          <a:xfrm>
            <a:off x="58712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29" name="Google Shape;329;p35"/>
          <p:cNvSpPr/>
          <p:nvPr/>
        </p:nvSpPr>
        <p:spPr>
          <a:xfrm>
            <a:off x="63068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0" name="Google Shape;330;p35"/>
          <p:cNvSpPr/>
          <p:nvPr/>
        </p:nvSpPr>
        <p:spPr>
          <a:xfrm>
            <a:off x="54356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1" name="Google Shape;331;p35"/>
          <p:cNvSpPr/>
          <p:nvPr/>
        </p:nvSpPr>
        <p:spPr>
          <a:xfrm>
            <a:off x="58712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2" name="Google Shape;332;p35"/>
          <p:cNvSpPr/>
          <p:nvPr/>
        </p:nvSpPr>
        <p:spPr>
          <a:xfrm>
            <a:off x="63068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3" name="Google Shape;333;p35"/>
          <p:cNvSpPr/>
          <p:nvPr/>
        </p:nvSpPr>
        <p:spPr>
          <a:xfrm>
            <a:off x="54356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4" name="Google Shape;334;p35"/>
          <p:cNvSpPr/>
          <p:nvPr/>
        </p:nvSpPr>
        <p:spPr>
          <a:xfrm>
            <a:off x="58712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5" name="Google Shape;335;p35"/>
          <p:cNvSpPr/>
          <p:nvPr/>
        </p:nvSpPr>
        <p:spPr>
          <a:xfrm>
            <a:off x="63068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6" name="Google Shape;336;p35"/>
          <p:cNvSpPr/>
          <p:nvPr/>
        </p:nvSpPr>
        <p:spPr>
          <a:xfrm>
            <a:off x="54356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7" name="Google Shape;337;p35"/>
          <p:cNvSpPr/>
          <p:nvPr/>
        </p:nvSpPr>
        <p:spPr>
          <a:xfrm>
            <a:off x="58712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38" name="Google Shape;338;p35"/>
          <p:cNvSpPr/>
          <p:nvPr/>
        </p:nvSpPr>
        <p:spPr>
          <a:xfrm>
            <a:off x="63068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9" name="Google Shape;339;p35"/>
          <p:cNvSpPr/>
          <p:nvPr/>
        </p:nvSpPr>
        <p:spPr>
          <a:xfrm>
            <a:off x="54356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0" name="Google Shape;340;p35"/>
          <p:cNvSpPr/>
          <p:nvPr/>
        </p:nvSpPr>
        <p:spPr>
          <a:xfrm>
            <a:off x="58712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1" name="Google Shape;341;p35"/>
          <p:cNvSpPr/>
          <p:nvPr/>
        </p:nvSpPr>
        <p:spPr>
          <a:xfrm>
            <a:off x="63068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2" name="Google Shape;342;p35"/>
          <p:cNvSpPr/>
          <p:nvPr/>
        </p:nvSpPr>
        <p:spPr>
          <a:xfrm>
            <a:off x="54356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43" name="Google Shape;343;p35"/>
          <p:cNvSpPr/>
          <p:nvPr/>
        </p:nvSpPr>
        <p:spPr>
          <a:xfrm>
            <a:off x="58712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4" name="Google Shape;344;p35"/>
          <p:cNvSpPr/>
          <p:nvPr/>
        </p:nvSpPr>
        <p:spPr>
          <a:xfrm>
            <a:off x="63068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5" name="Google Shape;345;p35"/>
          <p:cNvSpPr/>
          <p:nvPr/>
        </p:nvSpPr>
        <p:spPr>
          <a:xfrm>
            <a:off x="54356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6" name="Google Shape;346;p35"/>
          <p:cNvSpPr/>
          <p:nvPr/>
        </p:nvSpPr>
        <p:spPr>
          <a:xfrm>
            <a:off x="58712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5</a:t>
            </a:r>
            <a:endParaRPr/>
          </a:p>
        </p:txBody>
      </p:sp>
      <p:sp>
        <p:nvSpPr>
          <p:cNvPr id="347" name="Google Shape;347;p35"/>
          <p:cNvSpPr/>
          <p:nvPr/>
        </p:nvSpPr>
        <p:spPr>
          <a:xfrm>
            <a:off x="630687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8" name="Google Shape;348;p35"/>
          <p:cNvSpPr/>
          <p:nvPr/>
        </p:nvSpPr>
        <p:spPr>
          <a:xfrm>
            <a:off x="54356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9" name="Google Shape;349;p35"/>
          <p:cNvSpPr/>
          <p:nvPr/>
        </p:nvSpPr>
        <p:spPr>
          <a:xfrm>
            <a:off x="58712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50" name="Google Shape;350;p35"/>
          <p:cNvSpPr/>
          <p:nvPr/>
        </p:nvSpPr>
        <p:spPr>
          <a:xfrm>
            <a:off x="6306875" y="42818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51" name="Google Shape;351;p35"/>
          <p:cNvSpPr txBox="1"/>
          <p:nvPr/>
        </p:nvSpPr>
        <p:spPr>
          <a:xfrm>
            <a:off x="569727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2</a:t>
            </a:r>
            <a:endParaRPr/>
          </a:p>
        </p:txBody>
      </p:sp>
      <p:sp>
        <p:nvSpPr>
          <p:cNvPr id="352" name="Google Shape;352;p35"/>
          <p:cNvSpPr txBox="1"/>
          <p:nvPr/>
        </p:nvSpPr>
        <p:spPr>
          <a:xfrm>
            <a:off x="386202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1</a:t>
            </a:r>
            <a:endParaRPr/>
          </a:p>
        </p:txBody>
      </p:sp>
      <p:pic>
        <p:nvPicPr>
          <p:cNvPr id="353" name="Google Shape;353;p35"/>
          <p:cNvPicPr preferRelativeResize="0"/>
          <p:nvPr/>
        </p:nvPicPr>
        <p:blipFill>
          <a:blip r:embed="rId3">
            <a:alphaModFix/>
          </a:blip>
          <a:stretch>
            <a:fillRect/>
          </a:stretch>
        </p:blipFill>
        <p:spPr>
          <a:xfrm>
            <a:off x="479200" y="1377113"/>
            <a:ext cx="2389276" cy="23892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6"/>
          <p:cNvSpPr/>
          <p:nvPr/>
        </p:nvSpPr>
        <p:spPr>
          <a:xfrm>
            <a:off x="5372275" y="2147250"/>
            <a:ext cx="1489800" cy="13614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9" name="Google Shape;359;p36"/>
          <p:cNvSpPr/>
          <p:nvPr/>
        </p:nvSpPr>
        <p:spPr>
          <a:xfrm>
            <a:off x="3303975" y="899850"/>
            <a:ext cx="1696200" cy="26802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60" name="Google Shape;360;p36"/>
          <p:cNvPicPr preferRelativeResize="0"/>
          <p:nvPr/>
        </p:nvPicPr>
        <p:blipFill>
          <a:blip r:embed="rId3">
            <a:alphaModFix/>
          </a:blip>
          <a:stretch>
            <a:fillRect/>
          </a:stretch>
        </p:blipFill>
        <p:spPr>
          <a:xfrm>
            <a:off x="129950" y="1689950"/>
            <a:ext cx="2646052" cy="1763600"/>
          </a:xfrm>
          <a:prstGeom prst="rect">
            <a:avLst/>
          </a:prstGeom>
          <a:noFill/>
          <a:ln>
            <a:noFill/>
          </a:ln>
        </p:spPr>
      </p:pic>
      <p:sp>
        <p:nvSpPr>
          <p:cNvPr id="361" name="Google Shape;361;p36"/>
          <p:cNvSpPr/>
          <p:nvPr/>
        </p:nvSpPr>
        <p:spPr>
          <a:xfrm rot="-2179">
            <a:off x="49056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p36"/>
          <p:cNvSpPr/>
          <p:nvPr/>
        </p:nvSpPr>
        <p:spPr>
          <a:xfrm rot="-2179">
            <a:off x="297780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 name="Google Shape;363;p36"/>
          <p:cNvSpPr/>
          <p:nvPr/>
        </p:nvSpPr>
        <p:spPr>
          <a:xfrm rot="-2179">
            <a:off x="70817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p36"/>
          <p:cNvSpPr txBox="1"/>
          <p:nvPr/>
        </p:nvSpPr>
        <p:spPr>
          <a:xfrm>
            <a:off x="7804325" y="24480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Tomato</a:t>
            </a:r>
            <a:endParaRPr/>
          </a:p>
        </p:txBody>
      </p:sp>
      <p:sp>
        <p:nvSpPr>
          <p:cNvPr id="365" name="Google Shape;365;p36"/>
          <p:cNvSpPr txBox="1"/>
          <p:nvPr>
            <p:ph type="title"/>
          </p:nvPr>
        </p:nvSpPr>
        <p:spPr>
          <a:xfrm>
            <a:off x="352775" y="8250"/>
            <a:ext cx="83715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b="1" lang="es"/>
              <a:t>Transfer Learning: How it works with CNNs</a:t>
            </a:r>
            <a:endParaRPr b="1"/>
          </a:p>
        </p:txBody>
      </p:sp>
      <p:sp>
        <p:nvSpPr>
          <p:cNvPr id="366" name="Google Shape;366;p36"/>
          <p:cNvSpPr/>
          <p:nvPr/>
        </p:nvSpPr>
        <p:spPr>
          <a:xfrm>
            <a:off x="35026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7" name="Google Shape;367;p36"/>
          <p:cNvSpPr/>
          <p:nvPr/>
        </p:nvSpPr>
        <p:spPr>
          <a:xfrm>
            <a:off x="39382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8" name="Google Shape;368;p36"/>
          <p:cNvSpPr/>
          <p:nvPr/>
        </p:nvSpPr>
        <p:spPr>
          <a:xfrm>
            <a:off x="43738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9" name="Google Shape;369;p36"/>
          <p:cNvSpPr/>
          <p:nvPr/>
        </p:nvSpPr>
        <p:spPr>
          <a:xfrm>
            <a:off x="35026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0" name="Google Shape;370;p36"/>
          <p:cNvSpPr/>
          <p:nvPr/>
        </p:nvSpPr>
        <p:spPr>
          <a:xfrm>
            <a:off x="39382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8</a:t>
            </a:r>
            <a:endParaRPr/>
          </a:p>
        </p:txBody>
      </p:sp>
      <p:sp>
        <p:nvSpPr>
          <p:cNvPr id="371" name="Google Shape;371;p36"/>
          <p:cNvSpPr/>
          <p:nvPr/>
        </p:nvSpPr>
        <p:spPr>
          <a:xfrm>
            <a:off x="43738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2" name="Google Shape;372;p36"/>
          <p:cNvSpPr/>
          <p:nvPr/>
        </p:nvSpPr>
        <p:spPr>
          <a:xfrm>
            <a:off x="35026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3" name="Google Shape;373;p36"/>
          <p:cNvSpPr/>
          <p:nvPr/>
        </p:nvSpPr>
        <p:spPr>
          <a:xfrm>
            <a:off x="39382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4" name="Google Shape;374;p36"/>
          <p:cNvSpPr/>
          <p:nvPr/>
        </p:nvSpPr>
        <p:spPr>
          <a:xfrm>
            <a:off x="43738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5" name="Google Shape;375;p36"/>
          <p:cNvSpPr/>
          <p:nvPr/>
        </p:nvSpPr>
        <p:spPr>
          <a:xfrm>
            <a:off x="35026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6" name="Google Shape;376;p36"/>
          <p:cNvSpPr/>
          <p:nvPr/>
        </p:nvSpPr>
        <p:spPr>
          <a:xfrm>
            <a:off x="39382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7" name="Google Shape;377;p36"/>
          <p:cNvSpPr/>
          <p:nvPr/>
        </p:nvSpPr>
        <p:spPr>
          <a:xfrm>
            <a:off x="43738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8" name="Google Shape;378;p36"/>
          <p:cNvSpPr/>
          <p:nvPr/>
        </p:nvSpPr>
        <p:spPr>
          <a:xfrm>
            <a:off x="35026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9" name="Google Shape;379;p36"/>
          <p:cNvSpPr/>
          <p:nvPr/>
        </p:nvSpPr>
        <p:spPr>
          <a:xfrm>
            <a:off x="39382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380" name="Google Shape;380;p36"/>
          <p:cNvSpPr/>
          <p:nvPr/>
        </p:nvSpPr>
        <p:spPr>
          <a:xfrm>
            <a:off x="43738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1" name="Google Shape;381;p36"/>
          <p:cNvSpPr/>
          <p:nvPr/>
        </p:nvSpPr>
        <p:spPr>
          <a:xfrm>
            <a:off x="35026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2" name="Google Shape;382;p36"/>
          <p:cNvSpPr/>
          <p:nvPr/>
        </p:nvSpPr>
        <p:spPr>
          <a:xfrm>
            <a:off x="39382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3" name="Google Shape;383;p36"/>
          <p:cNvSpPr/>
          <p:nvPr/>
        </p:nvSpPr>
        <p:spPr>
          <a:xfrm>
            <a:off x="43738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4" name="Google Shape;384;p36"/>
          <p:cNvSpPr/>
          <p:nvPr/>
        </p:nvSpPr>
        <p:spPr>
          <a:xfrm>
            <a:off x="35026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85" name="Google Shape;385;p36"/>
          <p:cNvSpPr/>
          <p:nvPr/>
        </p:nvSpPr>
        <p:spPr>
          <a:xfrm>
            <a:off x="39382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6" name="Google Shape;386;p36"/>
          <p:cNvSpPr/>
          <p:nvPr/>
        </p:nvSpPr>
        <p:spPr>
          <a:xfrm>
            <a:off x="43738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87" name="Google Shape;387;p36"/>
          <p:cNvSpPr/>
          <p:nvPr/>
        </p:nvSpPr>
        <p:spPr>
          <a:xfrm>
            <a:off x="35026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8" name="Google Shape;388;p36"/>
          <p:cNvSpPr/>
          <p:nvPr/>
        </p:nvSpPr>
        <p:spPr>
          <a:xfrm>
            <a:off x="39382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389" name="Google Shape;389;p36"/>
          <p:cNvSpPr/>
          <p:nvPr/>
        </p:nvSpPr>
        <p:spPr>
          <a:xfrm>
            <a:off x="43738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90" name="Google Shape;390;p36"/>
          <p:cNvSpPr/>
          <p:nvPr/>
        </p:nvSpPr>
        <p:spPr>
          <a:xfrm>
            <a:off x="35026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91" name="Google Shape;391;p36"/>
          <p:cNvSpPr/>
          <p:nvPr/>
        </p:nvSpPr>
        <p:spPr>
          <a:xfrm>
            <a:off x="39382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2" name="Google Shape;392;p36"/>
          <p:cNvSpPr/>
          <p:nvPr/>
        </p:nvSpPr>
        <p:spPr>
          <a:xfrm>
            <a:off x="43738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93" name="Google Shape;393;p36"/>
          <p:cNvSpPr/>
          <p:nvPr/>
        </p:nvSpPr>
        <p:spPr>
          <a:xfrm>
            <a:off x="54356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94" name="Google Shape;394;p36"/>
          <p:cNvSpPr/>
          <p:nvPr/>
        </p:nvSpPr>
        <p:spPr>
          <a:xfrm>
            <a:off x="58712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5" name="Google Shape;395;p36"/>
          <p:cNvSpPr/>
          <p:nvPr/>
        </p:nvSpPr>
        <p:spPr>
          <a:xfrm>
            <a:off x="63068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96" name="Google Shape;396;p36"/>
          <p:cNvSpPr/>
          <p:nvPr/>
        </p:nvSpPr>
        <p:spPr>
          <a:xfrm>
            <a:off x="54356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97" name="Google Shape;397;p36"/>
          <p:cNvSpPr/>
          <p:nvPr/>
        </p:nvSpPr>
        <p:spPr>
          <a:xfrm>
            <a:off x="58712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98" name="Google Shape;398;p36"/>
          <p:cNvSpPr/>
          <p:nvPr/>
        </p:nvSpPr>
        <p:spPr>
          <a:xfrm>
            <a:off x="63068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9" name="Google Shape;399;p36"/>
          <p:cNvSpPr/>
          <p:nvPr/>
        </p:nvSpPr>
        <p:spPr>
          <a:xfrm>
            <a:off x="54356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0" name="Google Shape;400;p36"/>
          <p:cNvSpPr/>
          <p:nvPr/>
        </p:nvSpPr>
        <p:spPr>
          <a:xfrm>
            <a:off x="58712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1" name="Google Shape;401;p36"/>
          <p:cNvSpPr/>
          <p:nvPr/>
        </p:nvSpPr>
        <p:spPr>
          <a:xfrm>
            <a:off x="63068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402" name="Google Shape;402;p36"/>
          <p:cNvSpPr/>
          <p:nvPr/>
        </p:nvSpPr>
        <p:spPr>
          <a:xfrm>
            <a:off x="54356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3" name="Google Shape;403;p36"/>
          <p:cNvSpPr/>
          <p:nvPr/>
        </p:nvSpPr>
        <p:spPr>
          <a:xfrm>
            <a:off x="58712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4" name="Google Shape;404;p36"/>
          <p:cNvSpPr/>
          <p:nvPr/>
        </p:nvSpPr>
        <p:spPr>
          <a:xfrm>
            <a:off x="63068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5" name="Google Shape;405;p36"/>
          <p:cNvSpPr/>
          <p:nvPr/>
        </p:nvSpPr>
        <p:spPr>
          <a:xfrm>
            <a:off x="54356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6" name="Google Shape;406;p36"/>
          <p:cNvSpPr/>
          <p:nvPr/>
        </p:nvSpPr>
        <p:spPr>
          <a:xfrm>
            <a:off x="58712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407" name="Google Shape;407;p36"/>
          <p:cNvSpPr/>
          <p:nvPr/>
        </p:nvSpPr>
        <p:spPr>
          <a:xfrm>
            <a:off x="63068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8" name="Google Shape;408;p36"/>
          <p:cNvSpPr/>
          <p:nvPr/>
        </p:nvSpPr>
        <p:spPr>
          <a:xfrm>
            <a:off x="54356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9" name="Google Shape;409;p36"/>
          <p:cNvSpPr/>
          <p:nvPr/>
        </p:nvSpPr>
        <p:spPr>
          <a:xfrm>
            <a:off x="58712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0" name="Google Shape;410;p36"/>
          <p:cNvSpPr/>
          <p:nvPr/>
        </p:nvSpPr>
        <p:spPr>
          <a:xfrm>
            <a:off x="63068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1" name="Google Shape;411;p36"/>
          <p:cNvSpPr/>
          <p:nvPr/>
        </p:nvSpPr>
        <p:spPr>
          <a:xfrm>
            <a:off x="54356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412" name="Google Shape;412;p36"/>
          <p:cNvSpPr/>
          <p:nvPr/>
        </p:nvSpPr>
        <p:spPr>
          <a:xfrm>
            <a:off x="58712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3" name="Google Shape;413;p36"/>
          <p:cNvSpPr/>
          <p:nvPr/>
        </p:nvSpPr>
        <p:spPr>
          <a:xfrm>
            <a:off x="6306875" y="35669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414" name="Google Shape;414;p36"/>
          <p:cNvSpPr/>
          <p:nvPr/>
        </p:nvSpPr>
        <p:spPr>
          <a:xfrm>
            <a:off x="54356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415" name="Google Shape;415;p36"/>
          <p:cNvSpPr/>
          <p:nvPr/>
        </p:nvSpPr>
        <p:spPr>
          <a:xfrm>
            <a:off x="58712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6" name="Google Shape;416;p36"/>
          <p:cNvSpPr/>
          <p:nvPr/>
        </p:nvSpPr>
        <p:spPr>
          <a:xfrm>
            <a:off x="630687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7" name="Google Shape;417;p36"/>
          <p:cNvSpPr/>
          <p:nvPr/>
        </p:nvSpPr>
        <p:spPr>
          <a:xfrm>
            <a:off x="54356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8" name="Google Shape;418;p36"/>
          <p:cNvSpPr/>
          <p:nvPr/>
        </p:nvSpPr>
        <p:spPr>
          <a:xfrm>
            <a:off x="58712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9" name="Google Shape;419;p36"/>
          <p:cNvSpPr/>
          <p:nvPr/>
        </p:nvSpPr>
        <p:spPr>
          <a:xfrm>
            <a:off x="6306875" y="42818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420" name="Google Shape;420;p36"/>
          <p:cNvSpPr txBox="1"/>
          <p:nvPr/>
        </p:nvSpPr>
        <p:spPr>
          <a:xfrm>
            <a:off x="569727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2</a:t>
            </a:r>
            <a:endParaRPr/>
          </a:p>
        </p:txBody>
      </p:sp>
      <p:sp>
        <p:nvSpPr>
          <p:cNvPr id="421" name="Google Shape;421;p36"/>
          <p:cNvSpPr txBox="1"/>
          <p:nvPr/>
        </p:nvSpPr>
        <p:spPr>
          <a:xfrm>
            <a:off x="386202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1</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7"/>
          <p:cNvSpPr txBox="1"/>
          <p:nvPr/>
        </p:nvSpPr>
        <p:spPr>
          <a:xfrm>
            <a:off x="58800" y="1086550"/>
            <a:ext cx="85947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AutoNum type="arabicPeriod"/>
            </a:pPr>
            <a:r>
              <a:rPr b="1" lang="es" sz="2000">
                <a:solidFill>
                  <a:schemeClr val="dk1"/>
                </a:solidFill>
              </a:rPr>
              <a:t>Efficiency</a:t>
            </a:r>
            <a:r>
              <a:rPr lang="es" sz="2000">
                <a:solidFill>
                  <a:schemeClr val="dk1"/>
                </a:solidFill>
              </a:rPr>
              <a:t>: It is much faster and more efficient as it eliminates the need to train a model from scratch.</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Less Data Required</a:t>
            </a:r>
            <a:r>
              <a:rPr lang="es" sz="2000">
                <a:solidFill>
                  <a:schemeClr val="dk1"/>
                </a:solidFill>
              </a:rPr>
              <a:t>: Transfer learning can be particularly useful when you have a </a:t>
            </a:r>
            <a:r>
              <a:rPr b="1" lang="es" sz="2000">
                <a:solidFill>
                  <a:schemeClr val="dk1"/>
                </a:solidFill>
              </a:rPr>
              <a:t>limited amount of data</a:t>
            </a:r>
            <a:r>
              <a:rPr lang="es" sz="2000">
                <a:solidFill>
                  <a:schemeClr val="dk1"/>
                </a:solidFill>
              </a:rPr>
              <a:t> for the new task. The pre-trained model brings knowledge that can help even with a small dataset.</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Improved Performance</a:t>
            </a:r>
            <a:r>
              <a:rPr lang="es" sz="2000">
                <a:solidFill>
                  <a:schemeClr val="dk1"/>
                </a:solidFill>
              </a:rPr>
              <a:t>: Models initialized with pre-trained weights often perform better than those trained from scratch, especially when data for the new task is limited.</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Flexibility</a:t>
            </a:r>
            <a:r>
              <a:rPr lang="es" sz="2000">
                <a:solidFill>
                  <a:schemeClr val="dk1"/>
                </a:solidFill>
              </a:rPr>
              <a:t>: It offers a flexible framework to work with, as it allows for the adaptation of pre-trained models to a wide range of tasks. Applied on Computer Vision, Natural Language Processing, etc.</a:t>
            </a:r>
            <a:endParaRPr sz="2000">
              <a:solidFill>
                <a:schemeClr val="dk1"/>
              </a:solidFill>
            </a:endParaRPr>
          </a:p>
        </p:txBody>
      </p:sp>
      <p:sp>
        <p:nvSpPr>
          <p:cNvPr id="427" name="Google Shape;427;p37"/>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Advantages</a:t>
            </a:r>
            <a:endParaRPr b="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8"/>
          <p:cNvSpPr txBox="1"/>
          <p:nvPr/>
        </p:nvSpPr>
        <p:spPr>
          <a:xfrm>
            <a:off x="58800" y="1086550"/>
            <a:ext cx="8594700" cy="32631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AutoNum type="arabicPeriod"/>
            </a:pPr>
            <a:r>
              <a:rPr b="1" lang="es" sz="2000">
                <a:solidFill>
                  <a:schemeClr val="dk1"/>
                </a:solidFill>
              </a:rPr>
              <a:t>Task Relevance</a:t>
            </a:r>
            <a:r>
              <a:rPr lang="es" sz="2000">
                <a:solidFill>
                  <a:schemeClr val="dk1"/>
                </a:solidFill>
              </a:rPr>
              <a:t>: The effectiveness of transfer learning depends on the relevance of the features learned in the pre-training task to the new task.</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Model Complexity</a:t>
            </a:r>
            <a:r>
              <a:rPr lang="es" sz="2000">
                <a:solidFill>
                  <a:schemeClr val="dk1"/>
                </a:solidFill>
              </a:rPr>
              <a:t>: Fine-tuning large pre-trained models requires careful handling to avoid overfitting, especially when the new dataset is small.</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Domain Shift</a:t>
            </a:r>
            <a:r>
              <a:rPr lang="es" sz="2000">
                <a:solidFill>
                  <a:schemeClr val="dk1"/>
                </a:solidFill>
              </a:rPr>
              <a:t>: If the new task is very different from the task used in pre-training, transfer learning might be less effective.</a:t>
            </a:r>
            <a:endParaRPr sz="2000">
              <a:solidFill>
                <a:schemeClr val="dk1"/>
              </a:solidFill>
            </a:endParaRPr>
          </a:p>
        </p:txBody>
      </p:sp>
      <p:sp>
        <p:nvSpPr>
          <p:cNvPr id="433" name="Google Shape;433;p38"/>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Limitations</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9"/>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Introduction</a:t>
            </a:r>
            <a:endParaRPr b="1"/>
          </a:p>
        </p:txBody>
      </p:sp>
      <p:sp>
        <p:nvSpPr>
          <p:cNvPr id="439" name="Google Shape;439;p39"/>
          <p:cNvSpPr txBox="1"/>
          <p:nvPr/>
        </p:nvSpPr>
        <p:spPr>
          <a:xfrm>
            <a:off x="58800" y="918950"/>
            <a:ext cx="8594700" cy="2647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s" sz="2000">
                <a:solidFill>
                  <a:schemeClr val="dk1"/>
                </a:solidFill>
              </a:rPr>
              <a:t>It involves the ability of a computer to </a:t>
            </a:r>
            <a:r>
              <a:rPr b="1" lang="es" sz="2000">
                <a:solidFill>
                  <a:schemeClr val="dk1"/>
                </a:solidFill>
              </a:rPr>
              <a:t>locate and recognize</a:t>
            </a:r>
            <a:r>
              <a:rPr lang="es" sz="2000">
                <a:solidFill>
                  <a:schemeClr val="dk1"/>
                </a:solidFill>
              </a:rPr>
              <a:t> objects within an image or video frame. </a:t>
            </a:r>
            <a:endParaRPr sz="2000">
              <a:solidFill>
                <a:schemeClr val="dk1"/>
              </a:solidFill>
            </a:endParaRPr>
          </a:p>
          <a:p>
            <a:pPr indent="0" lvl="0" marL="9144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s" sz="2000">
                <a:solidFill>
                  <a:schemeClr val="dk1"/>
                </a:solidFill>
              </a:rPr>
              <a:t>Object detection is more complex than image classification (which categorizes an entire image) because it requires </a:t>
            </a:r>
            <a:r>
              <a:rPr b="1" lang="es" sz="2000">
                <a:solidFill>
                  <a:schemeClr val="dk1"/>
                </a:solidFill>
              </a:rPr>
              <a:t>the detection of multiple objects</a:t>
            </a:r>
            <a:r>
              <a:rPr lang="es" sz="2000">
                <a:solidFill>
                  <a:schemeClr val="dk1"/>
                </a:solidFill>
              </a:rPr>
              <a:t> within a single image </a:t>
            </a:r>
            <a:r>
              <a:rPr b="1" lang="es" sz="2000">
                <a:solidFill>
                  <a:schemeClr val="dk1"/>
                </a:solidFill>
              </a:rPr>
              <a:t>and the precise localization of each object</a:t>
            </a:r>
            <a:r>
              <a:rPr lang="es" sz="2000">
                <a:solidFill>
                  <a:schemeClr val="dk1"/>
                </a:solidFill>
              </a:rPr>
              <a:t>.</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pic>
        <p:nvPicPr>
          <p:cNvPr id="440" name="Google Shape;440;p39"/>
          <p:cNvPicPr preferRelativeResize="0"/>
          <p:nvPr/>
        </p:nvPicPr>
        <p:blipFill rotWithShape="1">
          <a:blip r:embed="rId3">
            <a:alphaModFix/>
          </a:blip>
          <a:srcRect b="0" l="12562" r="12570" t="0"/>
          <a:stretch/>
        </p:blipFill>
        <p:spPr>
          <a:xfrm>
            <a:off x="1737225" y="3400850"/>
            <a:ext cx="1885148" cy="1678199"/>
          </a:xfrm>
          <a:prstGeom prst="rect">
            <a:avLst/>
          </a:prstGeom>
          <a:noFill/>
          <a:ln>
            <a:noFill/>
          </a:ln>
        </p:spPr>
      </p:pic>
      <p:pic>
        <p:nvPicPr>
          <p:cNvPr id="441" name="Google Shape;441;p39"/>
          <p:cNvPicPr preferRelativeResize="0"/>
          <p:nvPr/>
        </p:nvPicPr>
        <p:blipFill rotWithShape="1">
          <a:blip r:embed="rId3">
            <a:alphaModFix/>
          </a:blip>
          <a:srcRect b="0" l="12562" r="12570" t="0"/>
          <a:stretch/>
        </p:blipFill>
        <p:spPr>
          <a:xfrm>
            <a:off x="4790100" y="3400850"/>
            <a:ext cx="1885148" cy="1678199"/>
          </a:xfrm>
          <a:prstGeom prst="rect">
            <a:avLst/>
          </a:prstGeom>
          <a:noFill/>
          <a:ln>
            <a:noFill/>
          </a:ln>
        </p:spPr>
      </p:pic>
      <p:sp>
        <p:nvSpPr>
          <p:cNvPr id="442" name="Google Shape;442;p39"/>
          <p:cNvSpPr/>
          <p:nvPr/>
        </p:nvSpPr>
        <p:spPr>
          <a:xfrm>
            <a:off x="5195075" y="3841500"/>
            <a:ext cx="1173000" cy="994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3" name="Google Shape;443;p39"/>
          <p:cNvSpPr/>
          <p:nvPr/>
        </p:nvSpPr>
        <p:spPr>
          <a:xfrm>
            <a:off x="5723500" y="3690925"/>
            <a:ext cx="644700" cy="150600"/>
          </a:xfrm>
          <a:prstGeom prst="rect">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4" name="Google Shape;444;p39"/>
          <p:cNvSpPr txBox="1"/>
          <p:nvPr/>
        </p:nvSpPr>
        <p:spPr>
          <a:xfrm>
            <a:off x="5723500" y="3614725"/>
            <a:ext cx="731400" cy="2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900">
                <a:solidFill>
                  <a:schemeClr val="dk2"/>
                </a:solidFill>
              </a:rPr>
              <a:t>Tomato</a:t>
            </a:r>
            <a:endParaRPr b="1" sz="900">
              <a:solidFill>
                <a:schemeClr val="dk2"/>
              </a:solidFill>
            </a:endParaRPr>
          </a:p>
        </p:txBody>
      </p:sp>
      <p:sp>
        <p:nvSpPr>
          <p:cNvPr id="445" name="Google Shape;445;p39"/>
          <p:cNvSpPr txBox="1"/>
          <p:nvPr/>
        </p:nvSpPr>
        <p:spPr>
          <a:xfrm>
            <a:off x="1862800" y="3044600"/>
            <a:ext cx="1811400" cy="2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chemeClr val="dk2"/>
                </a:solidFill>
              </a:rPr>
              <a:t>Classification</a:t>
            </a:r>
            <a:endParaRPr b="1" sz="1800">
              <a:solidFill>
                <a:schemeClr val="dk2"/>
              </a:solidFill>
            </a:endParaRPr>
          </a:p>
        </p:txBody>
      </p:sp>
      <p:sp>
        <p:nvSpPr>
          <p:cNvPr id="446" name="Google Shape;446;p39"/>
          <p:cNvSpPr txBox="1"/>
          <p:nvPr/>
        </p:nvSpPr>
        <p:spPr>
          <a:xfrm>
            <a:off x="4725275" y="3044600"/>
            <a:ext cx="2112600" cy="2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chemeClr val="dk2"/>
                </a:solidFill>
              </a:rPr>
              <a:t>Object Detection</a:t>
            </a:r>
            <a:endParaRPr b="1" sz="1800">
              <a:solidFill>
                <a:schemeClr val="dk2"/>
              </a:solidFill>
            </a:endParaRPr>
          </a:p>
        </p:txBody>
      </p:sp>
      <p:sp>
        <p:nvSpPr>
          <p:cNvPr id="447" name="Google Shape;447;p39"/>
          <p:cNvSpPr txBox="1"/>
          <p:nvPr/>
        </p:nvSpPr>
        <p:spPr>
          <a:xfrm>
            <a:off x="1168725" y="3962725"/>
            <a:ext cx="644700" cy="2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900">
                <a:solidFill>
                  <a:schemeClr val="dk2"/>
                </a:solidFill>
              </a:rPr>
              <a:t>Tomato</a:t>
            </a:r>
            <a:endParaRPr b="1" sz="9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0"/>
          <p:cNvSpPr txBox="1"/>
          <p:nvPr/>
        </p:nvSpPr>
        <p:spPr>
          <a:xfrm>
            <a:off x="66025" y="478350"/>
            <a:ext cx="8594700" cy="36789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lang="es" sz="5000">
                <a:solidFill>
                  <a:schemeClr val="dk1"/>
                </a:solidFill>
              </a:rPr>
              <a:t>Improving Performance: </a:t>
            </a:r>
            <a:r>
              <a:rPr lang="es" sz="5900">
                <a:solidFill>
                  <a:schemeClr val="dk1"/>
                </a:solidFill>
              </a:rPr>
              <a:t>Advanced </a:t>
            </a:r>
            <a:r>
              <a:rPr b="1" lang="es" sz="5900">
                <a:solidFill>
                  <a:schemeClr val="dk1"/>
                </a:solidFill>
              </a:rPr>
              <a:t>C</a:t>
            </a:r>
            <a:r>
              <a:rPr lang="es" sz="5900">
                <a:solidFill>
                  <a:schemeClr val="dk1"/>
                </a:solidFill>
              </a:rPr>
              <a:t>omputer </a:t>
            </a:r>
            <a:endParaRPr sz="5900">
              <a:solidFill>
                <a:schemeClr val="dk1"/>
              </a:solidFill>
            </a:endParaRPr>
          </a:p>
          <a:p>
            <a:pPr indent="0" lvl="0" marL="457200" rtl="0" algn="ctr">
              <a:spcBef>
                <a:spcPts val="0"/>
              </a:spcBef>
              <a:spcAft>
                <a:spcPts val="0"/>
              </a:spcAft>
              <a:buNone/>
            </a:pPr>
            <a:r>
              <a:rPr b="1" lang="es" sz="5900">
                <a:solidFill>
                  <a:schemeClr val="dk1"/>
                </a:solidFill>
              </a:rPr>
              <a:t>V</a:t>
            </a:r>
            <a:r>
              <a:rPr lang="es" sz="5900">
                <a:solidFill>
                  <a:schemeClr val="dk1"/>
                </a:solidFill>
              </a:rPr>
              <a:t>ision </a:t>
            </a:r>
            <a:r>
              <a:rPr b="1" lang="es" sz="5900">
                <a:solidFill>
                  <a:schemeClr val="dk1"/>
                </a:solidFill>
              </a:rPr>
              <a:t>T</a:t>
            </a:r>
            <a:r>
              <a:rPr lang="es" sz="5900">
                <a:solidFill>
                  <a:schemeClr val="dk1"/>
                </a:solidFill>
              </a:rPr>
              <a:t>echniques.</a:t>
            </a:r>
            <a:endParaRPr sz="5900">
              <a:solidFill>
                <a:schemeClr val="dk1"/>
              </a:solidFill>
            </a:endParaRPr>
          </a:p>
          <a:p>
            <a:pPr indent="-603250" lvl="0" marL="457200" rtl="0" algn="ctr">
              <a:spcBef>
                <a:spcPts val="0"/>
              </a:spcBef>
              <a:spcAft>
                <a:spcPts val="0"/>
              </a:spcAft>
              <a:buClr>
                <a:schemeClr val="dk1"/>
              </a:buClr>
              <a:buSzPts val="5900"/>
              <a:buAutoNum type="arabicPeriod"/>
            </a:pPr>
            <a:r>
              <a:rPr lang="es" sz="5900">
                <a:solidFill>
                  <a:schemeClr val="dk1"/>
                </a:solidFill>
              </a:rPr>
              <a:t>Compression</a:t>
            </a:r>
            <a:endParaRPr sz="59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1"/>
          <p:cNvSpPr txBox="1"/>
          <p:nvPr/>
        </p:nvSpPr>
        <p:spPr>
          <a:xfrm>
            <a:off x="58800" y="1010350"/>
            <a:ext cx="8594700" cy="41868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s" sz="2000">
                <a:solidFill>
                  <a:schemeClr val="dk1"/>
                </a:solidFill>
              </a:rPr>
              <a:t>Knowledge distillation is a technique used in the field of machine learning, particularly deep learning, to </a:t>
            </a:r>
            <a:r>
              <a:rPr b="1" lang="es" sz="2000">
                <a:solidFill>
                  <a:schemeClr val="dk1"/>
                </a:solidFill>
              </a:rPr>
              <a:t>transfer knowledge</a:t>
            </a:r>
            <a:r>
              <a:rPr lang="es" sz="2000">
                <a:solidFill>
                  <a:schemeClr val="dk1"/>
                </a:solidFill>
              </a:rPr>
              <a:t> from a large, </a:t>
            </a:r>
            <a:r>
              <a:rPr b="1" lang="es" sz="2000">
                <a:solidFill>
                  <a:schemeClr val="dk1"/>
                </a:solidFill>
              </a:rPr>
              <a:t>complex model</a:t>
            </a:r>
            <a:r>
              <a:rPr lang="es" sz="2000">
                <a:solidFill>
                  <a:schemeClr val="dk1"/>
                </a:solidFill>
              </a:rPr>
              <a:t> (often referred to as the "teacher") to a smaller, </a:t>
            </a:r>
            <a:r>
              <a:rPr b="1" lang="es" sz="2000">
                <a:solidFill>
                  <a:schemeClr val="dk1"/>
                </a:solidFill>
              </a:rPr>
              <a:t>simpler model</a:t>
            </a:r>
            <a:r>
              <a:rPr lang="es" sz="2000">
                <a:solidFill>
                  <a:schemeClr val="dk1"/>
                </a:solidFill>
              </a:rPr>
              <a:t> (the "student"). DinoV2 has 1.1 Billion parameters and it needs more than 4GB)</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s" sz="2000">
                <a:solidFill>
                  <a:schemeClr val="dk1"/>
                </a:solidFill>
              </a:rPr>
              <a:t>The goal is to enable the student model to </a:t>
            </a:r>
            <a:r>
              <a:rPr b="1" lang="es" sz="2000">
                <a:solidFill>
                  <a:schemeClr val="dk1"/>
                </a:solidFill>
              </a:rPr>
              <a:t>perform as closely</a:t>
            </a:r>
            <a:r>
              <a:rPr lang="es" sz="2000">
                <a:solidFill>
                  <a:schemeClr val="dk1"/>
                </a:solidFill>
              </a:rPr>
              <a:t> as possible to the teacher model, while benefiting from the advantages of a </a:t>
            </a:r>
            <a:r>
              <a:rPr b="1" lang="es" sz="2000">
                <a:solidFill>
                  <a:schemeClr val="dk1"/>
                </a:solidFill>
              </a:rPr>
              <a:t>smaller size</a:t>
            </a:r>
            <a:r>
              <a:rPr lang="es" sz="2000">
                <a:solidFill>
                  <a:schemeClr val="dk1"/>
                </a:solidFill>
              </a:rPr>
              <a:t>, such as </a:t>
            </a:r>
            <a:r>
              <a:rPr b="1" lang="es" sz="2000">
                <a:solidFill>
                  <a:schemeClr val="dk1"/>
                </a:solidFill>
              </a:rPr>
              <a:t>reduced memory footprint</a:t>
            </a:r>
            <a:r>
              <a:rPr lang="es" sz="2000">
                <a:solidFill>
                  <a:schemeClr val="dk1"/>
                </a:solidFill>
              </a:rPr>
              <a:t>, f</a:t>
            </a:r>
            <a:r>
              <a:rPr b="1" lang="es" sz="2000">
                <a:solidFill>
                  <a:schemeClr val="dk1"/>
                </a:solidFill>
              </a:rPr>
              <a:t>aster inference times</a:t>
            </a:r>
            <a:r>
              <a:rPr lang="es" sz="2000">
                <a:solidFill>
                  <a:schemeClr val="dk1"/>
                </a:solidFill>
              </a:rPr>
              <a:t>, and </a:t>
            </a:r>
            <a:r>
              <a:rPr b="1" lang="es" sz="2000">
                <a:solidFill>
                  <a:schemeClr val="dk1"/>
                </a:solidFill>
              </a:rPr>
              <a:t>potentially lower power consumption</a:t>
            </a:r>
            <a:r>
              <a:rPr lang="es" sz="2000">
                <a:solidFill>
                  <a:schemeClr val="dk1"/>
                </a:solidFill>
              </a:rPr>
              <a:t>. </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s" sz="2000">
                <a:solidFill>
                  <a:schemeClr val="dk1"/>
                </a:solidFill>
              </a:rPr>
              <a:t>This makes knowledge distillation particularly useful for </a:t>
            </a:r>
            <a:r>
              <a:rPr b="1" lang="es" sz="2000">
                <a:solidFill>
                  <a:schemeClr val="dk1"/>
                </a:solidFill>
              </a:rPr>
              <a:t>deploying</a:t>
            </a:r>
            <a:r>
              <a:rPr lang="es" sz="2000">
                <a:solidFill>
                  <a:schemeClr val="dk1"/>
                </a:solidFill>
              </a:rPr>
              <a:t> models on edge devices with limited resources.</a:t>
            </a:r>
            <a:endParaRPr sz="2000">
              <a:solidFill>
                <a:schemeClr val="dk1"/>
              </a:solidFill>
            </a:endParaRPr>
          </a:p>
        </p:txBody>
      </p:sp>
      <p:sp>
        <p:nvSpPr>
          <p:cNvPr id="458" name="Google Shape;458;p41"/>
          <p:cNvSpPr txBox="1"/>
          <p:nvPr>
            <p:ph idx="4294967295" type="title"/>
          </p:nvPr>
        </p:nvSpPr>
        <p:spPr>
          <a:xfrm>
            <a:off x="505175" y="-162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Knowledge Distillation</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2"/>
          <p:cNvSpPr txBox="1"/>
          <p:nvPr/>
        </p:nvSpPr>
        <p:spPr>
          <a:xfrm>
            <a:off x="58800" y="1010350"/>
            <a:ext cx="85947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s" sz="2000">
                <a:solidFill>
                  <a:schemeClr val="dk1"/>
                </a:solidFill>
              </a:rPr>
              <a:t>The basic idea is to train the </a:t>
            </a:r>
            <a:r>
              <a:rPr b="1" lang="es" sz="2000">
                <a:solidFill>
                  <a:schemeClr val="dk1"/>
                </a:solidFill>
              </a:rPr>
              <a:t>student model</a:t>
            </a:r>
            <a:r>
              <a:rPr lang="es" sz="2000">
                <a:solidFill>
                  <a:schemeClr val="dk1"/>
                </a:solidFill>
              </a:rPr>
              <a:t> not only on the original dataset but also to </a:t>
            </a:r>
            <a:r>
              <a:rPr b="1" lang="es" sz="2000">
                <a:solidFill>
                  <a:schemeClr val="dk1"/>
                </a:solidFill>
              </a:rPr>
              <a:t>mimic the behavior of the teacher model</a:t>
            </a:r>
            <a:r>
              <a:rPr lang="es" sz="2000">
                <a:solidFill>
                  <a:schemeClr val="dk1"/>
                </a:solidFill>
              </a:rPr>
              <a:t>. This can involve matching the </a:t>
            </a:r>
            <a:r>
              <a:rPr b="1" lang="es" sz="2000">
                <a:solidFill>
                  <a:schemeClr val="dk1"/>
                </a:solidFill>
              </a:rPr>
              <a:t>soft outputs</a:t>
            </a:r>
            <a:r>
              <a:rPr lang="es" sz="2000">
                <a:solidFill>
                  <a:schemeClr val="dk1"/>
                </a:solidFill>
              </a:rPr>
              <a:t> (probabilities) of the teacher model, which may contain more information about the relationships between different classes than the </a:t>
            </a:r>
            <a:r>
              <a:rPr b="1" lang="es" sz="2000">
                <a:solidFill>
                  <a:schemeClr val="dk1"/>
                </a:solidFill>
              </a:rPr>
              <a:t>hard labels</a:t>
            </a:r>
            <a:r>
              <a:rPr lang="es" sz="2000">
                <a:solidFill>
                  <a:schemeClr val="dk1"/>
                </a:solidFill>
              </a:rPr>
              <a:t> (the actual class labels) alone. </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s" sz="2000">
                <a:solidFill>
                  <a:schemeClr val="dk1"/>
                </a:solidFill>
              </a:rPr>
              <a:t>There are various strategies and loss functions used to achieve this knowledge transfer, including </a:t>
            </a:r>
            <a:r>
              <a:rPr b="1" lang="es" sz="2000">
                <a:solidFill>
                  <a:schemeClr val="dk1"/>
                </a:solidFill>
              </a:rPr>
              <a:t>matching the logits</a:t>
            </a:r>
            <a:r>
              <a:rPr lang="es" sz="2000">
                <a:solidFill>
                  <a:schemeClr val="dk1"/>
                </a:solidFill>
              </a:rPr>
              <a:t> (the inputs to the final softmax function in classification tasks), minimizing the difference between the soft probabilities of the teacher and student models, or even </a:t>
            </a:r>
            <a:r>
              <a:rPr b="1" lang="es" sz="2000">
                <a:solidFill>
                  <a:schemeClr val="dk1"/>
                </a:solidFill>
              </a:rPr>
              <a:t>mimicking intermediate representations </a:t>
            </a:r>
            <a:r>
              <a:rPr lang="es" sz="2000">
                <a:solidFill>
                  <a:schemeClr val="dk1"/>
                </a:solidFill>
              </a:rPr>
              <a:t>of the teacher model.</a:t>
            </a:r>
            <a:endParaRPr sz="2000">
              <a:solidFill>
                <a:schemeClr val="dk1"/>
              </a:solidFill>
            </a:endParaRPr>
          </a:p>
        </p:txBody>
      </p:sp>
      <p:sp>
        <p:nvSpPr>
          <p:cNvPr id="464" name="Google Shape;464;p42"/>
          <p:cNvSpPr txBox="1"/>
          <p:nvPr>
            <p:ph idx="4294967295" type="title"/>
          </p:nvPr>
        </p:nvSpPr>
        <p:spPr>
          <a:xfrm>
            <a:off x="505175" y="-162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Knowledge Distillation</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idx="1" type="body"/>
          </p:nvPr>
        </p:nvSpPr>
        <p:spPr>
          <a:xfrm>
            <a:off x="275900" y="1064494"/>
            <a:ext cx="8237100" cy="3437700"/>
          </a:xfrm>
          <a:prstGeom prst="rect">
            <a:avLst/>
          </a:prstGeom>
          <a:noFill/>
          <a:ln>
            <a:noFill/>
          </a:ln>
        </p:spPr>
        <p:txBody>
          <a:bodyPr anchorCtr="0" anchor="t" bIns="34275" lIns="68575" spcFirstLastPara="1" rIns="68575" wrap="square" tIns="34275">
            <a:noAutofit/>
          </a:bodyPr>
          <a:lstStyle/>
          <a:p>
            <a:pPr indent="-387350" lvl="0" marL="457200" rtl="0" algn="l">
              <a:spcBef>
                <a:spcPts val="400"/>
              </a:spcBef>
              <a:spcAft>
                <a:spcPts val="0"/>
              </a:spcAft>
              <a:buClr>
                <a:srgbClr val="000000"/>
              </a:buClr>
              <a:buSzPts val="2500"/>
              <a:buAutoNum type="arabicPeriod"/>
            </a:pPr>
            <a:r>
              <a:rPr lang="es" sz="2500">
                <a:solidFill>
                  <a:srgbClr val="000000"/>
                </a:solidFill>
              </a:rPr>
              <a:t>Machine Learning Model</a:t>
            </a:r>
            <a:endParaRPr sz="2500">
              <a:solidFill>
                <a:srgbClr val="000000"/>
              </a:solidFill>
            </a:endParaRPr>
          </a:p>
          <a:p>
            <a:pPr indent="0" lvl="0" marL="0" rtl="0" algn="l">
              <a:spcBef>
                <a:spcPts val="1200"/>
              </a:spcBef>
              <a:spcAft>
                <a:spcPts val="0"/>
              </a:spcAft>
              <a:buNone/>
            </a:pPr>
            <a:r>
              <a:t/>
            </a:r>
            <a:endParaRPr sz="2500">
              <a:solidFill>
                <a:srgbClr val="000000"/>
              </a:solidFill>
            </a:endParaRPr>
          </a:p>
          <a:p>
            <a:pPr indent="-387350" lvl="0" marL="457200" rtl="0" algn="l">
              <a:spcBef>
                <a:spcPts val="1200"/>
              </a:spcBef>
              <a:spcAft>
                <a:spcPts val="0"/>
              </a:spcAft>
              <a:buClr>
                <a:srgbClr val="AEABAB"/>
              </a:buClr>
              <a:buSzPts val="2500"/>
              <a:buAutoNum type="arabicPeriod"/>
            </a:pPr>
            <a:r>
              <a:rPr lang="es" sz="2500">
                <a:solidFill>
                  <a:srgbClr val="AEABAB"/>
                </a:solidFill>
              </a:rPr>
              <a:t>Convolutional Neural Networks/Transformers</a:t>
            </a:r>
            <a:endParaRPr sz="2500">
              <a:solidFill>
                <a:srgbClr val="AEABAB"/>
              </a:solidFill>
            </a:endParaRPr>
          </a:p>
          <a:p>
            <a:pPr indent="0" lvl="0" marL="0" rtl="0" algn="l">
              <a:spcBef>
                <a:spcPts val="1200"/>
              </a:spcBef>
              <a:spcAft>
                <a:spcPts val="0"/>
              </a:spcAft>
              <a:buNone/>
            </a:pPr>
            <a:r>
              <a:t/>
            </a:r>
            <a:endParaRPr sz="2500">
              <a:solidFill>
                <a:srgbClr val="AEABAB"/>
              </a:solidFill>
            </a:endParaRPr>
          </a:p>
          <a:p>
            <a:pPr indent="-387350" lvl="0" marL="457200" rtl="0" algn="l">
              <a:spcBef>
                <a:spcPts val="1200"/>
              </a:spcBef>
              <a:spcAft>
                <a:spcPts val="0"/>
              </a:spcAft>
              <a:buClr>
                <a:srgbClr val="AEABAB"/>
              </a:buClr>
              <a:buSzPts val="2500"/>
              <a:buAutoNum type="arabicPeriod"/>
            </a:pPr>
            <a:r>
              <a:rPr lang="es" sz="2500">
                <a:solidFill>
                  <a:srgbClr val="AEABAB"/>
                </a:solidFill>
              </a:rPr>
              <a:t>Transfer Learning</a:t>
            </a:r>
            <a:endParaRPr sz="2500">
              <a:solidFill>
                <a:srgbClr val="AEABAB"/>
              </a:solidFill>
            </a:endParaRPr>
          </a:p>
          <a:p>
            <a:pPr indent="-25400" lvl="0" marL="520700" rtl="0" algn="l">
              <a:spcBef>
                <a:spcPts val="1200"/>
              </a:spcBef>
              <a:spcAft>
                <a:spcPts val="0"/>
              </a:spcAft>
              <a:buClr>
                <a:schemeClr val="dk1"/>
              </a:buClr>
              <a:buSzPts val="1100"/>
              <a:buFont typeface="Arial"/>
              <a:buNone/>
            </a:pPr>
            <a:r>
              <a:t/>
            </a:r>
            <a:endParaRPr sz="2400">
              <a:solidFill>
                <a:srgbClr val="000000"/>
              </a:solidFill>
            </a:endParaRPr>
          </a:p>
          <a:p>
            <a:pPr indent="-25400" lvl="1" marL="520700" rtl="0" algn="l">
              <a:lnSpc>
                <a:spcPct val="90000"/>
              </a:lnSpc>
              <a:spcBef>
                <a:spcPts val="1200"/>
              </a:spcBef>
              <a:spcAft>
                <a:spcPts val="1200"/>
              </a:spcAft>
              <a:buClr>
                <a:schemeClr val="dk1"/>
              </a:buClr>
              <a:buSzPts val="2400"/>
              <a:buNone/>
            </a:pPr>
            <a:r>
              <a:t/>
            </a:r>
            <a:endParaRPr b="1" sz="2400">
              <a:solidFill>
                <a:srgbClr val="000000"/>
              </a:solidFill>
            </a:endParaRPr>
          </a:p>
        </p:txBody>
      </p:sp>
      <p:sp>
        <p:nvSpPr>
          <p:cNvPr id="74" name="Google Shape;74;p16"/>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Ingredients for building an Object Detector</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3"/>
          <p:cNvSpPr txBox="1"/>
          <p:nvPr>
            <p:ph type="title"/>
          </p:nvPr>
        </p:nvSpPr>
        <p:spPr>
          <a:xfrm>
            <a:off x="505594" y="64313"/>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b="1" lang="es"/>
              <a:t>Knowledge Distillation</a:t>
            </a:r>
            <a:endParaRPr b="1" sz="2820"/>
          </a:p>
        </p:txBody>
      </p:sp>
      <p:sp>
        <p:nvSpPr>
          <p:cNvPr id="470" name="Google Shape;470;p43"/>
          <p:cNvSpPr txBox="1"/>
          <p:nvPr/>
        </p:nvSpPr>
        <p:spPr>
          <a:xfrm>
            <a:off x="65125" y="4883075"/>
            <a:ext cx="75669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Image Source</a:t>
            </a:r>
            <a:r>
              <a:rPr lang="es" sz="1100">
                <a:solidFill>
                  <a:schemeClr val="dk2"/>
                </a:solidFill>
              </a:rPr>
              <a:t>: </a:t>
            </a:r>
            <a:r>
              <a:rPr lang="es" sz="1100" u="sng">
                <a:solidFill>
                  <a:schemeClr val="hlink"/>
                </a:solidFill>
                <a:hlinkClick r:id="rId3"/>
              </a:rPr>
              <a:t>https://pytorch.org/tutorials/beginner/knowledge_distillation_tutorial.html</a:t>
            </a:r>
            <a:endParaRPr sz="1100">
              <a:solidFill>
                <a:schemeClr val="dk2"/>
              </a:solidFill>
            </a:endParaRPr>
          </a:p>
        </p:txBody>
      </p:sp>
      <p:pic>
        <p:nvPicPr>
          <p:cNvPr id="471" name="Google Shape;471;p43"/>
          <p:cNvPicPr preferRelativeResize="0"/>
          <p:nvPr/>
        </p:nvPicPr>
        <p:blipFill>
          <a:blip r:embed="rId4">
            <a:alphaModFix/>
          </a:blip>
          <a:stretch>
            <a:fillRect/>
          </a:stretch>
        </p:blipFill>
        <p:spPr>
          <a:xfrm>
            <a:off x="1164425" y="972801"/>
            <a:ext cx="6467600" cy="377394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4"/>
          <p:cNvSpPr txBox="1"/>
          <p:nvPr>
            <p:ph type="title"/>
          </p:nvPr>
        </p:nvSpPr>
        <p:spPr>
          <a:xfrm>
            <a:off x="265200" y="-78356"/>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sz="2900"/>
              <a:t>Exercise I: </a:t>
            </a:r>
            <a:r>
              <a:rPr b="1" lang="es" sz="2000"/>
              <a:t>Teacher-Student Knowledge Distillation</a:t>
            </a:r>
            <a:endParaRPr b="1" sz="2900"/>
          </a:p>
        </p:txBody>
      </p:sp>
      <p:sp>
        <p:nvSpPr>
          <p:cNvPr id="477" name="Google Shape;477;p44"/>
          <p:cNvSpPr/>
          <p:nvPr/>
        </p:nvSpPr>
        <p:spPr>
          <a:xfrm>
            <a:off x="2352825" y="2558250"/>
            <a:ext cx="450000" cy="366300"/>
          </a:xfrm>
          <a:prstGeom prst="rightArrow">
            <a:avLst>
              <a:gd fmla="val 50000" name="adj1"/>
              <a:gd fmla="val 50000" name="adj2"/>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78" name="Google Shape;478;p44"/>
          <p:cNvPicPr preferRelativeResize="0"/>
          <p:nvPr/>
        </p:nvPicPr>
        <p:blipFill>
          <a:blip r:embed="rId3">
            <a:alphaModFix/>
          </a:blip>
          <a:stretch>
            <a:fillRect/>
          </a:stretch>
        </p:blipFill>
        <p:spPr>
          <a:xfrm>
            <a:off x="7662526" y="3971325"/>
            <a:ext cx="1339350" cy="1116150"/>
          </a:xfrm>
          <a:prstGeom prst="rect">
            <a:avLst/>
          </a:prstGeom>
          <a:noFill/>
          <a:ln>
            <a:noFill/>
          </a:ln>
        </p:spPr>
      </p:pic>
      <p:pic>
        <p:nvPicPr>
          <p:cNvPr descr="Keras - Wikipedia, la enciclopedia libre" id="479" name="Google Shape;479;p44"/>
          <p:cNvPicPr preferRelativeResize="0"/>
          <p:nvPr/>
        </p:nvPicPr>
        <p:blipFill>
          <a:blip r:embed="rId4">
            <a:alphaModFix/>
          </a:blip>
          <a:stretch>
            <a:fillRect/>
          </a:stretch>
        </p:blipFill>
        <p:spPr>
          <a:xfrm>
            <a:off x="6315900" y="3998375"/>
            <a:ext cx="1089100" cy="1089100"/>
          </a:xfrm>
          <a:prstGeom prst="rect">
            <a:avLst/>
          </a:prstGeom>
          <a:noFill/>
          <a:ln>
            <a:noFill/>
          </a:ln>
        </p:spPr>
      </p:pic>
      <p:pic>
        <p:nvPicPr>
          <p:cNvPr id="480" name="Google Shape;480;p44"/>
          <p:cNvPicPr preferRelativeResize="0"/>
          <p:nvPr/>
        </p:nvPicPr>
        <p:blipFill>
          <a:blip r:embed="rId5">
            <a:alphaModFix/>
          </a:blip>
          <a:stretch>
            <a:fillRect/>
          </a:stretch>
        </p:blipFill>
        <p:spPr>
          <a:xfrm>
            <a:off x="2907200" y="841025"/>
            <a:ext cx="2261080" cy="4136525"/>
          </a:xfrm>
          <a:prstGeom prst="rect">
            <a:avLst/>
          </a:prstGeom>
          <a:noFill/>
          <a:ln>
            <a:noFill/>
          </a:ln>
        </p:spPr>
      </p:pic>
      <p:pic>
        <p:nvPicPr>
          <p:cNvPr id="481" name="Google Shape;481;p44"/>
          <p:cNvPicPr preferRelativeResize="0"/>
          <p:nvPr/>
        </p:nvPicPr>
        <p:blipFill>
          <a:blip r:embed="rId5">
            <a:alphaModFix/>
          </a:blip>
          <a:stretch>
            <a:fillRect/>
          </a:stretch>
        </p:blipFill>
        <p:spPr>
          <a:xfrm>
            <a:off x="5960425" y="1197645"/>
            <a:ext cx="1339351" cy="2450276"/>
          </a:xfrm>
          <a:prstGeom prst="rect">
            <a:avLst/>
          </a:prstGeom>
          <a:noFill/>
          <a:ln>
            <a:noFill/>
          </a:ln>
        </p:spPr>
      </p:pic>
      <p:sp>
        <p:nvSpPr>
          <p:cNvPr id="482" name="Google Shape;482;p44"/>
          <p:cNvSpPr/>
          <p:nvPr/>
        </p:nvSpPr>
        <p:spPr>
          <a:xfrm>
            <a:off x="5168275" y="2558238"/>
            <a:ext cx="450000" cy="366300"/>
          </a:xfrm>
          <a:prstGeom prst="rightArrow">
            <a:avLst>
              <a:gd fmla="val 50000" name="adj1"/>
              <a:gd fmla="val 50000" name="adj2"/>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83" name="Google Shape;483;p44"/>
          <p:cNvPicPr preferRelativeResize="0"/>
          <p:nvPr/>
        </p:nvPicPr>
        <p:blipFill>
          <a:blip r:embed="rId6">
            <a:alphaModFix/>
          </a:blip>
          <a:stretch>
            <a:fillRect/>
          </a:stretch>
        </p:blipFill>
        <p:spPr>
          <a:xfrm>
            <a:off x="227374" y="2156550"/>
            <a:ext cx="1887677" cy="1256301"/>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5"/>
          <p:cNvSpPr txBox="1"/>
          <p:nvPr/>
        </p:nvSpPr>
        <p:spPr>
          <a:xfrm>
            <a:off x="66025" y="478350"/>
            <a:ext cx="8594700" cy="36789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lang="es" sz="5000">
                <a:solidFill>
                  <a:schemeClr val="dk1"/>
                </a:solidFill>
              </a:rPr>
              <a:t>Improving Performance: </a:t>
            </a:r>
            <a:r>
              <a:rPr lang="es" sz="5900">
                <a:solidFill>
                  <a:schemeClr val="dk1"/>
                </a:solidFill>
              </a:rPr>
              <a:t>Advanced </a:t>
            </a:r>
            <a:r>
              <a:rPr b="1" lang="es" sz="5900">
                <a:solidFill>
                  <a:schemeClr val="dk1"/>
                </a:solidFill>
              </a:rPr>
              <a:t>C</a:t>
            </a:r>
            <a:r>
              <a:rPr lang="es" sz="5900">
                <a:solidFill>
                  <a:schemeClr val="dk1"/>
                </a:solidFill>
              </a:rPr>
              <a:t>omputer </a:t>
            </a:r>
            <a:endParaRPr sz="5900">
              <a:solidFill>
                <a:schemeClr val="dk1"/>
              </a:solidFill>
            </a:endParaRPr>
          </a:p>
          <a:p>
            <a:pPr indent="0" lvl="0" marL="457200" rtl="0" algn="ctr">
              <a:spcBef>
                <a:spcPts val="0"/>
              </a:spcBef>
              <a:spcAft>
                <a:spcPts val="0"/>
              </a:spcAft>
              <a:buNone/>
            </a:pPr>
            <a:r>
              <a:rPr b="1" lang="es" sz="5900">
                <a:solidFill>
                  <a:schemeClr val="dk1"/>
                </a:solidFill>
              </a:rPr>
              <a:t>V</a:t>
            </a:r>
            <a:r>
              <a:rPr lang="es" sz="5900">
                <a:solidFill>
                  <a:schemeClr val="dk1"/>
                </a:solidFill>
              </a:rPr>
              <a:t>ision </a:t>
            </a:r>
            <a:r>
              <a:rPr b="1" lang="es" sz="5900">
                <a:solidFill>
                  <a:schemeClr val="dk1"/>
                </a:solidFill>
              </a:rPr>
              <a:t>T</a:t>
            </a:r>
            <a:r>
              <a:rPr lang="es" sz="5900">
                <a:solidFill>
                  <a:schemeClr val="dk1"/>
                </a:solidFill>
              </a:rPr>
              <a:t>echniques.</a:t>
            </a:r>
            <a:endParaRPr sz="5900">
              <a:solidFill>
                <a:schemeClr val="dk1"/>
              </a:solidFill>
            </a:endParaRPr>
          </a:p>
          <a:p>
            <a:pPr indent="0" lvl="0" marL="914400" rtl="0" algn="ctr">
              <a:spcBef>
                <a:spcPts val="0"/>
              </a:spcBef>
              <a:spcAft>
                <a:spcPts val="0"/>
              </a:spcAft>
              <a:buNone/>
            </a:pPr>
            <a:r>
              <a:rPr lang="es" sz="5900">
                <a:solidFill>
                  <a:schemeClr val="dk1"/>
                </a:solidFill>
              </a:rPr>
              <a:t>2. Perception</a:t>
            </a:r>
            <a:endParaRPr sz="59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6"/>
          <p:cNvSpPr txBox="1"/>
          <p:nvPr>
            <p:ph idx="1" type="body"/>
          </p:nvPr>
        </p:nvSpPr>
        <p:spPr>
          <a:xfrm>
            <a:off x="311700" y="1152475"/>
            <a:ext cx="8520600" cy="3905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s">
                <a:solidFill>
                  <a:schemeClr val="dk1"/>
                </a:solidFill>
              </a:rPr>
              <a:t>CLIP (Contrastive Language–Image Pre-training) is a model developed by OpenAI, designed to understand and generate content across both visual (images) and textual (language) modalities. It represents a significant step in the evolution of foundation models, particularly in the realm of multimodal AI.</a:t>
            </a:r>
            <a:endParaRPr>
              <a:solidFill>
                <a:schemeClr val="dk1"/>
              </a:solidFill>
            </a:endParaRPr>
          </a:p>
          <a:p>
            <a:pPr indent="-325755" lvl="0" marL="457200" rtl="0" algn="l">
              <a:spcBef>
                <a:spcPts val="1200"/>
              </a:spcBef>
              <a:spcAft>
                <a:spcPts val="0"/>
              </a:spcAft>
              <a:buClr>
                <a:schemeClr val="dk1"/>
              </a:buClr>
              <a:buSzPct val="100000"/>
              <a:buAutoNum type="arabicPeriod"/>
            </a:pPr>
            <a:r>
              <a:rPr b="1" lang="es">
                <a:solidFill>
                  <a:schemeClr val="dk1"/>
                </a:solidFill>
              </a:rPr>
              <a:t>Multimodal Contrastive Learning</a:t>
            </a:r>
            <a:r>
              <a:rPr lang="es">
                <a:solidFill>
                  <a:schemeClr val="dk1"/>
                </a:solidFill>
              </a:rPr>
              <a:t>: CLIP is trained on a vast dataset of images paired with textual descriptions. It learns to understand and associate visual concepts with their corresponding textual descriptions. Also, the model is trained using a contrastive learning approach. It learns to match images with their correct descriptions while distinguishing them from incorrect ones. This process enables the model to develop a nuanced understanding of the relationships between text and images.</a:t>
            </a:r>
            <a:endParaRPr>
              <a:solidFill>
                <a:schemeClr val="dk1"/>
              </a:solidFill>
            </a:endParaRPr>
          </a:p>
          <a:p>
            <a:pPr indent="-325755" lvl="0" marL="457200" rtl="0" algn="l">
              <a:spcBef>
                <a:spcPts val="0"/>
              </a:spcBef>
              <a:spcAft>
                <a:spcPts val="0"/>
              </a:spcAft>
              <a:buClr>
                <a:schemeClr val="dk1"/>
              </a:buClr>
              <a:buSzPct val="100000"/>
              <a:buAutoNum type="arabicPeriod"/>
            </a:pPr>
            <a:r>
              <a:rPr b="1" lang="es">
                <a:solidFill>
                  <a:schemeClr val="dk1"/>
                </a:solidFill>
              </a:rPr>
              <a:t>Versatile Applications</a:t>
            </a:r>
            <a:r>
              <a:rPr lang="es">
                <a:solidFill>
                  <a:schemeClr val="dk1"/>
                </a:solidFill>
              </a:rPr>
              <a:t>: CLIP can be used for a variety of tasks without task-specific training data. For instance, it can perform image classification, object detection, and even generate textual descriptions of images (in conjunction with other models).</a:t>
            </a:r>
            <a:endParaRPr>
              <a:solidFill>
                <a:schemeClr val="dk1"/>
              </a:solidFill>
            </a:endParaRPr>
          </a:p>
          <a:p>
            <a:pPr indent="-325755" lvl="0" marL="457200" rtl="0" algn="l">
              <a:spcBef>
                <a:spcPts val="0"/>
              </a:spcBef>
              <a:spcAft>
                <a:spcPts val="0"/>
              </a:spcAft>
              <a:buClr>
                <a:schemeClr val="dk1"/>
              </a:buClr>
              <a:buSzPct val="100000"/>
              <a:buAutoNum type="arabicPeriod"/>
            </a:pPr>
            <a:r>
              <a:rPr b="1" lang="es">
                <a:solidFill>
                  <a:schemeClr val="dk1"/>
                </a:solidFill>
              </a:rPr>
              <a:t>Zero-Shot Learning</a:t>
            </a:r>
            <a:r>
              <a:rPr lang="es">
                <a:solidFill>
                  <a:schemeClr val="dk1"/>
                </a:solidFill>
              </a:rPr>
              <a:t>: One of the remarkable capabilities of CLIP is its proficiency in zero-shot learning. It can accurately interpret and classify images in categories it was never explicitly trained on, based on its understanding of language and image features.</a:t>
            </a:r>
            <a:endParaRPr>
              <a:solidFill>
                <a:schemeClr val="dk1"/>
              </a:solidFill>
            </a:endParaRPr>
          </a:p>
        </p:txBody>
      </p:sp>
      <p:sp>
        <p:nvSpPr>
          <p:cNvPr id="494" name="Google Shape;494;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820"/>
              <a:t>Foundation Models: CLIP</a:t>
            </a:r>
            <a:endParaRPr b="1" sz="2820"/>
          </a:p>
          <a:p>
            <a:pPr indent="0" lvl="0" marL="0" rtl="0" algn="l">
              <a:spcBef>
                <a:spcPts val="0"/>
              </a:spcBef>
              <a:spcAft>
                <a:spcPts val="0"/>
              </a:spcAft>
              <a:buSzPts val="990"/>
              <a:buNone/>
            </a:pPr>
            <a:r>
              <a:t/>
            </a:r>
            <a:endParaRPr b="1" sz="282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7"/>
          <p:cNvSpPr txBox="1"/>
          <p:nvPr>
            <p:ph type="title"/>
          </p:nvPr>
        </p:nvSpPr>
        <p:spPr>
          <a:xfrm>
            <a:off x="505594" y="64313"/>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b="1" lang="es" sz="2900"/>
              <a:t>Exercise II: </a:t>
            </a:r>
            <a:r>
              <a:rPr b="1" lang="es" sz="2000"/>
              <a:t>CLIP for Zero-shot learning</a:t>
            </a:r>
            <a:endParaRPr b="1" sz="2820"/>
          </a:p>
        </p:txBody>
      </p:sp>
      <p:pic>
        <p:nvPicPr>
          <p:cNvPr id="500" name="Google Shape;500;p47"/>
          <p:cNvPicPr preferRelativeResize="0"/>
          <p:nvPr/>
        </p:nvPicPr>
        <p:blipFill>
          <a:blip r:embed="rId3">
            <a:alphaModFix/>
          </a:blip>
          <a:stretch>
            <a:fillRect/>
          </a:stretch>
        </p:blipFill>
        <p:spPr>
          <a:xfrm>
            <a:off x="152400" y="1210913"/>
            <a:ext cx="8839198" cy="3388923"/>
          </a:xfrm>
          <a:prstGeom prst="rect">
            <a:avLst/>
          </a:prstGeom>
          <a:noFill/>
          <a:ln>
            <a:noFill/>
          </a:ln>
        </p:spPr>
      </p:pic>
      <p:sp>
        <p:nvSpPr>
          <p:cNvPr id="501" name="Google Shape;501;p47"/>
          <p:cNvSpPr txBox="1"/>
          <p:nvPr/>
        </p:nvSpPr>
        <p:spPr>
          <a:xfrm>
            <a:off x="65125" y="4883075"/>
            <a:ext cx="75669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Image Source</a:t>
            </a:r>
            <a:r>
              <a:rPr lang="es" sz="1100">
                <a:solidFill>
                  <a:schemeClr val="dk2"/>
                </a:solidFill>
              </a:rPr>
              <a:t>: </a:t>
            </a:r>
            <a:r>
              <a:rPr lang="es" sz="1100" u="sng">
                <a:solidFill>
                  <a:schemeClr val="hlink"/>
                </a:solidFill>
                <a:hlinkClick r:id="rId4"/>
              </a:rPr>
              <a:t>https://openai.com/research/clip</a:t>
            </a:r>
            <a:endParaRPr sz="11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48"/>
          <p:cNvSpPr txBox="1"/>
          <p:nvPr/>
        </p:nvSpPr>
        <p:spPr>
          <a:xfrm>
            <a:off x="66025" y="478350"/>
            <a:ext cx="8594700" cy="36789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lang="es" sz="5000">
                <a:solidFill>
                  <a:schemeClr val="dk1"/>
                </a:solidFill>
              </a:rPr>
              <a:t>Improving Performance: </a:t>
            </a:r>
            <a:r>
              <a:rPr lang="es" sz="5900">
                <a:solidFill>
                  <a:schemeClr val="dk1"/>
                </a:solidFill>
              </a:rPr>
              <a:t>Advanced </a:t>
            </a:r>
            <a:r>
              <a:rPr b="1" lang="es" sz="5900">
                <a:solidFill>
                  <a:schemeClr val="dk1"/>
                </a:solidFill>
              </a:rPr>
              <a:t>C</a:t>
            </a:r>
            <a:r>
              <a:rPr lang="es" sz="5900">
                <a:solidFill>
                  <a:schemeClr val="dk1"/>
                </a:solidFill>
              </a:rPr>
              <a:t>omputer </a:t>
            </a:r>
            <a:endParaRPr sz="5900">
              <a:solidFill>
                <a:schemeClr val="dk1"/>
              </a:solidFill>
            </a:endParaRPr>
          </a:p>
          <a:p>
            <a:pPr indent="0" lvl="0" marL="457200" rtl="0" algn="ctr">
              <a:spcBef>
                <a:spcPts val="0"/>
              </a:spcBef>
              <a:spcAft>
                <a:spcPts val="0"/>
              </a:spcAft>
              <a:buNone/>
            </a:pPr>
            <a:r>
              <a:rPr b="1" lang="es" sz="5900">
                <a:solidFill>
                  <a:schemeClr val="dk1"/>
                </a:solidFill>
              </a:rPr>
              <a:t>V</a:t>
            </a:r>
            <a:r>
              <a:rPr lang="es" sz="5900">
                <a:solidFill>
                  <a:schemeClr val="dk1"/>
                </a:solidFill>
              </a:rPr>
              <a:t>ision </a:t>
            </a:r>
            <a:r>
              <a:rPr b="1" lang="es" sz="5900">
                <a:solidFill>
                  <a:schemeClr val="dk1"/>
                </a:solidFill>
              </a:rPr>
              <a:t>T</a:t>
            </a:r>
            <a:r>
              <a:rPr lang="es" sz="5900">
                <a:solidFill>
                  <a:schemeClr val="dk1"/>
                </a:solidFill>
              </a:rPr>
              <a:t>echniques.</a:t>
            </a:r>
            <a:endParaRPr sz="5900">
              <a:solidFill>
                <a:schemeClr val="dk1"/>
              </a:solidFill>
            </a:endParaRPr>
          </a:p>
          <a:p>
            <a:pPr indent="0" lvl="0" marL="914400" rtl="0" algn="ctr">
              <a:spcBef>
                <a:spcPts val="0"/>
              </a:spcBef>
              <a:spcAft>
                <a:spcPts val="0"/>
              </a:spcAft>
              <a:buNone/>
            </a:pPr>
            <a:r>
              <a:rPr lang="es" sz="5900">
                <a:solidFill>
                  <a:schemeClr val="dk1"/>
                </a:solidFill>
              </a:rPr>
              <a:t>3. Generalization</a:t>
            </a:r>
            <a:endParaRPr sz="59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9"/>
          <p:cNvSpPr txBox="1"/>
          <p:nvPr/>
        </p:nvSpPr>
        <p:spPr>
          <a:xfrm>
            <a:off x="58800" y="742225"/>
            <a:ext cx="8594700" cy="4494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s" sz="2000">
                <a:solidFill>
                  <a:schemeClr val="dk1"/>
                </a:solidFill>
              </a:rPr>
              <a:t>Foundation models, a term increasingly used in the context of deep learning, refer to </a:t>
            </a:r>
            <a:r>
              <a:rPr b="1" lang="es" sz="2000">
                <a:solidFill>
                  <a:schemeClr val="dk1"/>
                </a:solidFill>
              </a:rPr>
              <a:t>large-scale models</a:t>
            </a:r>
            <a:r>
              <a:rPr lang="es" sz="2000">
                <a:solidFill>
                  <a:schemeClr val="dk1"/>
                </a:solidFill>
              </a:rPr>
              <a:t> that are pre-trained on </a:t>
            </a:r>
            <a:r>
              <a:rPr b="1" lang="es" sz="2000">
                <a:solidFill>
                  <a:schemeClr val="dk1"/>
                </a:solidFill>
              </a:rPr>
              <a:t>vast amounts of data across a wide range of tasks</a:t>
            </a:r>
            <a:r>
              <a:rPr lang="es" sz="2000">
                <a:solidFill>
                  <a:schemeClr val="dk1"/>
                </a:solidFill>
              </a:rPr>
              <a:t> and can be </a:t>
            </a:r>
            <a:r>
              <a:rPr b="1" lang="es" sz="2000">
                <a:solidFill>
                  <a:schemeClr val="dk1"/>
                </a:solidFill>
              </a:rPr>
              <a:t>adapted</a:t>
            </a:r>
            <a:r>
              <a:rPr lang="es" sz="2000">
                <a:solidFill>
                  <a:schemeClr val="dk1"/>
                </a:solidFill>
              </a:rPr>
              <a:t> or fine-tuned to specific tasks with relatively minimal additional training.</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s" sz="2000">
                <a:solidFill>
                  <a:schemeClr val="dk1"/>
                </a:solidFill>
              </a:rPr>
              <a:t>These models serve as a </a:t>
            </a:r>
            <a:r>
              <a:rPr b="1" lang="es" sz="2000">
                <a:solidFill>
                  <a:schemeClr val="dk1"/>
                </a:solidFill>
              </a:rPr>
              <a:t>foundational layer,</a:t>
            </a:r>
            <a:r>
              <a:rPr lang="es" sz="2000">
                <a:solidFill>
                  <a:schemeClr val="dk1"/>
                </a:solidFill>
              </a:rPr>
              <a:t> providing a rich, versatile </a:t>
            </a:r>
            <a:r>
              <a:rPr b="1" lang="es" sz="2000">
                <a:solidFill>
                  <a:schemeClr val="dk1"/>
                </a:solidFill>
              </a:rPr>
              <a:t>representation of knowledge</a:t>
            </a:r>
            <a:r>
              <a:rPr lang="es" sz="2000">
                <a:solidFill>
                  <a:schemeClr val="dk1"/>
                </a:solidFill>
              </a:rPr>
              <a:t> that can be leveraged for various applications.</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s" sz="2000">
                <a:solidFill>
                  <a:schemeClr val="dk1"/>
                </a:solidFill>
              </a:rPr>
              <a:t>Examples of foundation models include </a:t>
            </a:r>
            <a:r>
              <a:rPr b="1" lang="es" sz="2000">
                <a:solidFill>
                  <a:schemeClr val="dk1"/>
                </a:solidFill>
              </a:rPr>
              <a:t>GPT</a:t>
            </a:r>
            <a:r>
              <a:rPr lang="es" sz="2000">
                <a:solidFill>
                  <a:schemeClr val="dk1"/>
                </a:solidFill>
              </a:rPr>
              <a:t> (Generative Pre-trained Transformer) for natural language processing tasks and various large-scale models in computer vision such as </a:t>
            </a:r>
            <a:r>
              <a:rPr b="1" lang="es" sz="2000">
                <a:solidFill>
                  <a:schemeClr val="dk1"/>
                </a:solidFill>
              </a:rPr>
              <a:t>DINOv2</a:t>
            </a:r>
            <a:r>
              <a:rPr lang="es" sz="2000">
                <a:solidFill>
                  <a:schemeClr val="dk1"/>
                </a:solidFill>
              </a:rPr>
              <a:t> (Vision Transformer).</a:t>
            </a:r>
            <a:endParaRPr sz="2000">
              <a:solidFill>
                <a:schemeClr val="dk1"/>
              </a:solidFill>
            </a:endParaRPr>
          </a:p>
        </p:txBody>
      </p:sp>
      <p:sp>
        <p:nvSpPr>
          <p:cNvPr id="512" name="Google Shape;512;p49"/>
          <p:cNvSpPr txBox="1"/>
          <p:nvPr>
            <p:ph idx="4294967295" type="title"/>
          </p:nvPr>
        </p:nvSpPr>
        <p:spPr>
          <a:xfrm>
            <a:off x="505175" y="-1686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Foundation Models</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50"/>
          <p:cNvSpPr txBox="1"/>
          <p:nvPr/>
        </p:nvSpPr>
        <p:spPr>
          <a:xfrm>
            <a:off x="58800" y="857950"/>
            <a:ext cx="85947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lang="es" sz="2000">
                <a:solidFill>
                  <a:schemeClr val="dk1"/>
                </a:solidFill>
              </a:rPr>
              <a:t>Large Scale</a:t>
            </a:r>
            <a:r>
              <a:rPr lang="es" sz="2000">
                <a:solidFill>
                  <a:schemeClr val="dk1"/>
                </a:solidFill>
              </a:rPr>
              <a:t>: They are typically very large in terms of the number of parameters, often ranging from millions to billions, allowing them to capture a wide breadth of patterns, relationships, and nuances in the data they are trained on.</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Pre-trained on Broad Data</a:t>
            </a:r>
            <a:r>
              <a:rPr lang="es" sz="2000">
                <a:solidFill>
                  <a:schemeClr val="dk1"/>
                </a:solidFill>
              </a:rPr>
              <a:t>: Unlike models trained on specific tasks from the start, foundation models are pre-trained on large, diverse multimodal datasets. </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General Purpose</a:t>
            </a:r>
            <a:r>
              <a:rPr lang="es" sz="2000">
                <a:solidFill>
                  <a:schemeClr val="dk1"/>
                </a:solidFill>
              </a:rPr>
              <a:t>: They are designed to be general-purpose, meaning they can be adapted or fine-tuned to perform well on a wide range of tasks, even those not seen during the initial training phase. </a:t>
            </a:r>
            <a:endParaRPr sz="2000">
              <a:solidFill>
                <a:schemeClr val="dk1"/>
              </a:solidFill>
            </a:endParaRPr>
          </a:p>
        </p:txBody>
      </p:sp>
      <p:sp>
        <p:nvSpPr>
          <p:cNvPr id="518" name="Google Shape;518;p50"/>
          <p:cNvSpPr txBox="1"/>
          <p:nvPr>
            <p:ph idx="4294967295" type="title"/>
          </p:nvPr>
        </p:nvSpPr>
        <p:spPr>
          <a:xfrm>
            <a:off x="505175" y="-1686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Foundation Models</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1"/>
          <p:cNvSpPr txBox="1"/>
          <p:nvPr/>
        </p:nvSpPr>
        <p:spPr>
          <a:xfrm>
            <a:off x="58800" y="857950"/>
            <a:ext cx="8594700" cy="4494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s" sz="2000">
                <a:solidFill>
                  <a:schemeClr val="dk1"/>
                </a:solidFill>
              </a:rPr>
              <a:t>A suite of base models has been developed to </a:t>
            </a:r>
            <a:r>
              <a:rPr b="1" lang="es" sz="2000">
                <a:solidFill>
                  <a:schemeClr val="dk1"/>
                </a:solidFill>
              </a:rPr>
              <a:t>generate universal characteristics that are applicable to a wide array of visual tasks</a:t>
            </a:r>
            <a:r>
              <a:rPr lang="es" sz="2000">
                <a:solidFill>
                  <a:schemeClr val="dk1"/>
                </a:solidFill>
              </a:rPr>
              <a:t> at both the image level (such as image classification, instance retrieval, and video comprehension) and the pixel level (including depth estimation and semantic segmentation). </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s" sz="2000">
                <a:solidFill>
                  <a:schemeClr val="dk1"/>
                </a:solidFill>
              </a:rPr>
              <a:t>This method leverages and enhances upon the foundations of </a:t>
            </a:r>
            <a:r>
              <a:rPr b="1" lang="es" sz="2000">
                <a:solidFill>
                  <a:schemeClr val="dk1"/>
                </a:solidFill>
              </a:rPr>
              <a:t>DINO and iBOT</a:t>
            </a:r>
            <a:r>
              <a:rPr lang="es" sz="2000">
                <a:solidFill>
                  <a:schemeClr val="dk1"/>
                </a:solidFill>
              </a:rPr>
              <a:t>, introducing several modifications to augment the feature quality and the pretraining efficiency.</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s" sz="2000">
                <a:solidFill>
                  <a:schemeClr val="dk1"/>
                </a:solidFill>
              </a:rPr>
              <a:t>To ensure comprehensive coverage of crucial visual domains, a massive pretraining dataset comprising </a:t>
            </a:r>
            <a:r>
              <a:rPr b="1" lang="es" sz="2000">
                <a:solidFill>
                  <a:schemeClr val="dk1"/>
                </a:solidFill>
              </a:rPr>
              <a:t>142 million images</a:t>
            </a:r>
            <a:r>
              <a:rPr lang="es" sz="2000">
                <a:solidFill>
                  <a:schemeClr val="dk1"/>
                </a:solidFill>
              </a:rPr>
              <a:t> was compiled and refined from data obtained through </a:t>
            </a:r>
            <a:r>
              <a:rPr b="1" lang="es" sz="2000">
                <a:solidFill>
                  <a:schemeClr val="dk1"/>
                </a:solidFill>
              </a:rPr>
              <a:t>web crawling</a:t>
            </a:r>
            <a:r>
              <a:rPr lang="es" sz="2000">
                <a:solidFill>
                  <a:schemeClr val="dk1"/>
                </a:solidFill>
              </a:rPr>
              <a:t>.</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sp>
        <p:nvSpPr>
          <p:cNvPr id="524" name="Google Shape;524;p51"/>
          <p:cNvSpPr txBox="1"/>
          <p:nvPr>
            <p:ph idx="4294967295" type="title"/>
          </p:nvPr>
        </p:nvSpPr>
        <p:spPr>
          <a:xfrm>
            <a:off x="505175" y="-1686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DINOv2</a:t>
            </a:r>
            <a:endParaRPr b="1"/>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2"/>
          <p:cNvSpPr txBox="1"/>
          <p:nvPr>
            <p:ph type="title"/>
          </p:nvPr>
        </p:nvSpPr>
        <p:spPr>
          <a:xfrm>
            <a:off x="505594" y="64313"/>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b="1" lang="es" sz="2900"/>
              <a:t>DINOv2: Results</a:t>
            </a:r>
            <a:endParaRPr b="1" sz="2820"/>
          </a:p>
        </p:txBody>
      </p:sp>
      <p:sp>
        <p:nvSpPr>
          <p:cNvPr id="530" name="Google Shape;530;p52"/>
          <p:cNvSpPr txBox="1"/>
          <p:nvPr/>
        </p:nvSpPr>
        <p:spPr>
          <a:xfrm>
            <a:off x="65125" y="4883075"/>
            <a:ext cx="75669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Image Source</a:t>
            </a:r>
            <a:r>
              <a:rPr lang="es" sz="1100">
                <a:solidFill>
                  <a:schemeClr val="dk2"/>
                </a:solidFill>
              </a:rPr>
              <a:t>: </a:t>
            </a:r>
            <a:r>
              <a:rPr lang="es" sz="1100" u="sng">
                <a:solidFill>
                  <a:schemeClr val="hlink"/>
                </a:solidFill>
                <a:hlinkClick r:id="rId3"/>
              </a:rPr>
              <a:t>https://www.kdnuggets.com/2023/05/dinov2-selfsupervised-computer-vision-models-meta-ai.html</a:t>
            </a:r>
            <a:endParaRPr sz="1100">
              <a:solidFill>
                <a:schemeClr val="dk2"/>
              </a:solidFill>
            </a:endParaRPr>
          </a:p>
        </p:txBody>
      </p:sp>
      <p:pic>
        <p:nvPicPr>
          <p:cNvPr descr="DINOv2: Self-Supervised Computer Vision Models by Meta AI - KDnuggets" id="531" name="Google Shape;531;p52"/>
          <p:cNvPicPr preferRelativeResize="0"/>
          <p:nvPr/>
        </p:nvPicPr>
        <p:blipFill>
          <a:blip r:embed="rId4">
            <a:alphaModFix/>
          </a:blip>
          <a:stretch>
            <a:fillRect/>
          </a:stretch>
        </p:blipFill>
        <p:spPr>
          <a:xfrm>
            <a:off x="1593175" y="988100"/>
            <a:ext cx="6038850" cy="330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idx="1" type="body"/>
          </p:nvPr>
        </p:nvSpPr>
        <p:spPr>
          <a:xfrm>
            <a:off x="628650" y="1083469"/>
            <a:ext cx="8237100" cy="17007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SzPts val="2400"/>
              <a:buChar char="●"/>
            </a:pPr>
            <a:r>
              <a:rPr lang="es" sz="2400">
                <a:solidFill>
                  <a:schemeClr val="dk1"/>
                </a:solidFill>
              </a:rPr>
              <a:t>A classifier needs to be described in a </a:t>
            </a:r>
            <a:r>
              <a:rPr b="1" lang="es" sz="2400">
                <a:solidFill>
                  <a:schemeClr val="dk1"/>
                </a:solidFill>
              </a:rPr>
              <a:t>language</a:t>
            </a:r>
            <a:r>
              <a:rPr lang="es" sz="2400">
                <a:solidFill>
                  <a:schemeClr val="dk1"/>
                </a:solidFill>
              </a:rPr>
              <a:t> that is computationally interpretable. Selecting a </a:t>
            </a:r>
            <a:r>
              <a:rPr b="1" lang="es" sz="2400">
                <a:solidFill>
                  <a:schemeClr val="dk1"/>
                </a:solidFill>
              </a:rPr>
              <a:t>representation</a:t>
            </a:r>
            <a:r>
              <a:rPr lang="es" sz="2400">
                <a:solidFill>
                  <a:schemeClr val="dk1"/>
                </a:solidFill>
              </a:rPr>
              <a:t> for a learner essentially means determining the range of classifiers it can learn: learner's </a:t>
            </a:r>
            <a:r>
              <a:rPr b="1" lang="es" sz="2400">
                <a:solidFill>
                  <a:schemeClr val="dk1"/>
                </a:solidFill>
              </a:rPr>
              <a:t>hypothesis space</a:t>
            </a:r>
            <a:r>
              <a:rPr lang="es" sz="2400">
                <a:solidFill>
                  <a:schemeClr val="dk1"/>
                </a:solidFill>
              </a:rPr>
              <a:t> (e.g.: Decision trees, rules, hyper-planes, distances to instances etc.).</a:t>
            </a:r>
            <a:endParaRPr sz="2400">
              <a:solidFill>
                <a:schemeClr val="dk1"/>
              </a:solidFill>
            </a:endParaRPr>
          </a:p>
          <a:p>
            <a:pPr indent="-25400" lvl="0" marL="177800" rtl="0" algn="l">
              <a:lnSpc>
                <a:spcPct val="90000"/>
              </a:lnSpc>
              <a:spcBef>
                <a:spcPts val="800"/>
              </a:spcBef>
              <a:spcAft>
                <a:spcPts val="0"/>
              </a:spcAft>
              <a:buClr>
                <a:schemeClr val="dk1"/>
              </a:buClr>
              <a:buSzPts val="2400"/>
              <a:buNone/>
            </a:pPr>
            <a:r>
              <a:t/>
            </a:r>
            <a:endParaRPr sz="2400"/>
          </a:p>
          <a:p>
            <a:pPr indent="-25400" lvl="1" marL="520700" rtl="0" algn="l">
              <a:lnSpc>
                <a:spcPct val="90000"/>
              </a:lnSpc>
              <a:spcBef>
                <a:spcPts val="400"/>
              </a:spcBef>
              <a:spcAft>
                <a:spcPts val="1200"/>
              </a:spcAft>
              <a:buClr>
                <a:schemeClr val="dk1"/>
              </a:buClr>
              <a:buSzPts val="2400"/>
              <a:buNone/>
            </a:pPr>
            <a:r>
              <a:t/>
            </a:r>
            <a:endParaRPr sz="2400"/>
          </a:p>
        </p:txBody>
      </p:sp>
      <p:sp>
        <p:nvSpPr>
          <p:cNvPr id="80" name="Google Shape;80;p17"/>
          <p:cNvSpPr txBox="1"/>
          <p:nvPr>
            <p:ph type="title"/>
          </p:nvPr>
        </p:nvSpPr>
        <p:spPr>
          <a:xfrm>
            <a:off x="628650" y="-11900"/>
            <a:ext cx="8515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1. Representation</a:t>
            </a:r>
            <a:endParaRPr b="1"/>
          </a:p>
        </p:txBody>
      </p:sp>
      <p:pic>
        <p:nvPicPr>
          <p:cNvPr id="81" name="Google Shape;81;p17"/>
          <p:cNvPicPr preferRelativeResize="0"/>
          <p:nvPr/>
        </p:nvPicPr>
        <p:blipFill>
          <a:blip r:embed="rId3">
            <a:alphaModFix/>
          </a:blip>
          <a:stretch>
            <a:fillRect/>
          </a:stretch>
        </p:blipFill>
        <p:spPr>
          <a:xfrm>
            <a:off x="114300" y="3144956"/>
            <a:ext cx="8915400" cy="170078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3"/>
          <p:cNvSpPr txBox="1"/>
          <p:nvPr>
            <p:ph type="title"/>
          </p:nvPr>
        </p:nvSpPr>
        <p:spPr>
          <a:xfrm>
            <a:off x="505594" y="64313"/>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b="1" lang="es" sz="2900"/>
              <a:t>DINOv2: Training dataset</a:t>
            </a:r>
            <a:endParaRPr b="1" sz="2820"/>
          </a:p>
        </p:txBody>
      </p:sp>
      <p:sp>
        <p:nvSpPr>
          <p:cNvPr id="537" name="Google Shape;537;p53"/>
          <p:cNvSpPr txBox="1"/>
          <p:nvPr/>
        </p:nvSpPr>
        <p:spPr>
          <a:xfrm>
            <a:off x="65125" y="4883075"/>
            <a:ext cx="75669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Image Source</a:t>
            </a:r>
            <a:r>
              <a:rPr lang="es" sz="1100">
                <a:solidFill>
                  <a:schemeClr val="dk2"/>
                </a:solidFill>
              </a:rPr>
              <a:t>: </a:t>
            </a:r>
            <a:r>
              <a:rPr lang="es" sz="1100" u="sng">
                <a:solidFill>
                  <a:schemeClr val="hlink"/>
                </a:solidFill>
                <a:hlinkClick r:id="rId3"/>
              </a:rPr>
              <a:t>https://arxiv.org/abs/2304.07193</a:t>
            </a:r>
            <a:endParaRPr sz="1100">
              <a:solidFill>
                <a:schemeClr val="dk2"/>
              </a:solidFill>
            </a:endParaRPr>
          </a:p>
        </p:txBody>
      </p:sp>
      <p:pic>
        <p:nvPicPr>
          <p:cNvPr id="538" name="Google Shape;538;p53"/>
          <p:cNvPicPr preferRelativeResize="0"/>
          <p:nvPr/>
        </p:nvPicPr>
        <p:blipFill>
          <a:blip r:embed="rId4">
            <a:alphaModFix/>
          </a:blip>
          <a:stretch>
            <a:fillRect/>
          </a:stretch>
        </p:blipFill>
        <p:spPr>
          <a:xfrm>
            <a:off x="505600" y="1273736"/>
            <a:ext cx="7886700" cy="259603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54"/>
          <p:cNvSpPr txBox="1"/>
          <p:nvPr>
            <p:ph type="title"/>
          </p:nvPr>
        </p:nvSpPr>
        <p:spPr>
          <a:xfrm>
            <a:off x="505594" y="64313"/>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b="1" lang="es" sz="2900"/>
              <a:t>DINOv1 Architecture</a:t>
            </a:r>
            <a:endParaRPr b="1" sz="2820"/>
          </a:p>
        </p:txBody>
      </p:sp>
      <p:sp>
        <p:nvSpPr>
          <p:cNvPr id="544" name="Google Shape;544;p54"/>
          <p:cNvSpPr txBox="1"/>
          <p:nvPr/>
        </p:nvSpPr>
        <p:spPr>
          <a:xfrm>
            <a:off x="65125" y="4883075"/>
            <a:ext cx="75669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Image Source</a:t>
            </a:r>
            <a:r>
              <a:rPr lang="es" sz="1100">
                <a:solidFill>
                  <a:schemeClr val="dk2"/>
                </a:solidFill>
              </a:rPr>
              <a:t>: </a:t>
            </a:r>
            <a:r>
              <a:rPr lang="es" sz="1100" u="sng">
                <a:solidFill>
                  <a:schemeClr val="hlink"/>
                </a:solidFill>
                <a:hlinkClick r:id="rId3"/>
              </a:rPr>
              <a:t>https://arxiv.org/abs/2104.14294</a:t>
            </a:r>
            <a:endParaRPr sz="1100">
              <a:solidFill>
                <a:schemeClr val="dk2"/>
              </a:solidFill>
            </a:endParaRPr>
          </a:p>
        </p:txBody>
      </p:sp>
      <p:pic>
        <p:nvPicPr>
          <p:cNvPr id="545" name="Google Shape;545;p54"/>
          <p:cNvPicPr preferRelativeResize="0"/>
          <p:nvPr/>
        </p:nvPicPr>
        <p:blipFill>
          <a:blip r:embed="rId4">
            <a:alphaModFix/>
          </a:blip>
          <a:stretch>
            <a:fillRect/>
          </a:stretch>
        </p:blipFill>
        <p:spPr>
          <a:xfrm>
            <a:off x="2344224" y="818950"/>
            <a:ext cx="4209449" cy="3852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5"/>
          <p:cNvSpPr txBox="1"/>
          <p:nvPr>
            <p:ph type="title"/>
          </p:nvPr>
        </p:nvSpPr>
        <p:spPr>
          <a:xfrm>
            <a:off x="505594" y="64313"/>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Bibliography</a:t>
            </a:r>
            <a:endParaRPr b="1"/>
          </a:p>
        </p:txBody>
      </p:sp>
      <p:pic>
        <p:nvPicPr>
          <p:cNvPr id="551" name="Google Shape;551;p55"/>
          <p:cNvPicPr preferRelativeResize="0"/>
          <p:nvPr>
            <p:ph idx="1" type="body"/>
          </p:nvPr>
        </p:nvPicPr>
        <p:blipFill rotWithShape="1">
          <a:blip r:embed="rId3">
            <a:alphaModFix/>
          </a:blip>
          <a:srcRect b="0" l="0" r="0" t="0"/>
          <a:stretch/>
        </p:blipFill>
        <p:spPr>
          <a:xfrm>
            <a:off x="827662" y="813469"/>
            <a:ext cx="3018600" cy="2137800"/>
          </a:xfrm>
          <a:prstGeom prst="rect">
            <a:avLst/>
          </a:prstGeom>
          <a:noFill/>
          <a:ln>
            <a:noFill/>
          </a:ln>
        </p:spPr>
      </p:pic>
      <p:pic>
        <p:nvPicPr>
          <p:cNvPr id="552" name="Google Shape;552;p55"/>
          <p:cNvPicPr preferRelativeResize="0"/>
          <p:nvPr/>
        </p:nvPicPr>
        <p:blipFill rotWithShape="1">
          <a:blip r:embed="rId4">
            <a:alphaModFix/>
          </a:blip>
          <a:srcRect b="0" l="0" r="0" t="0"/>
          <a:stretch/>
        </p:blipFill>
        <p:spPr>
          <a:xfrm>
            <a:off x="4014431" y="813469"/>
            <a:ext cx="1764363" cy="2137725"/>
          </a:xfrm>
          <a:prstGeom prst="rect">
            <a:avLst/>
          </a:prstGeom>
          <a:noFill/>
          <a:ln>
            <a:noFill/>
          </a:ln>
        </p:spPr>
      </p:pic>
      <p:pic>
        <p:nvPicPr>
          <p:cNvPr id="553" name="Google Shape;553;p55"/>
          <p:cNvPicPr preferRelativeResize="0"/>
          <p:nvPr/>
        </p:nvPicPr>
        <p:blipFill rotWithShape="1">
          <a:blip r:embed="rId5">
            <a:alphaModFix/>
          </a:blip>
          <a:srcRect b="0" l="0" r="0" t="0"/>
          <a:stretch/>
        </p:blipFill>
        <p:spPr>
          <a:xfrm>
            <a:off x="5987156" y="813469"/>
            <a:ext cx="1845718" cy="2137724"/>
          </a:xfrm>
          <a:prstGeom prst="rect">
            <a:avLst/>
          </a:prstGeom>
          <a:noFill/>
          <a:ln>
            <a:noFill/>
          </a:ln>
        </p:spPr>
      </p:pic>
      <p:pic>
        <p:nvPicPr>
          <p:cNvPr id="554" name="Google Shape;554;p55"/>
          <p:cNvPicPr preferRelativeResize="0"/>
          <p:nvPr/>
        </p:nvPicPr>
        <p:blipFill>
          <a:blip r:embed="rId6">
            <a:alphaModFix/>
          </a:blip>
          <a:stretch>
            <a:fillRect/>
          </a:stretch>
        </p:blipFill>
        <p:spPr>
          <a:xfrm>
            <a:off x="2550169" y="3147694"/>
            <a:ext cx="1499244" cy="1944545"/>
          </a:xfrm>
          <a:prstGeom prst="rect">
            <a:avLst/>
          </a:prstGeom>
          <a:noFill/>
          <a:ln>
            <a:noFill/>
          </a:ln>
        </p:spPr>
      </p:pic>
      <p:pic>
        <p:nvPicPr>
          <p:cNvPr id="555" name="Google Shape;555;p55"/>
          <p:cNvPicPr preferRelativeResize="0"/>
          <p:nvPr/>
        </p:nvPicPr>
        <p:blipFill>
          <a:blip r:embed="rId7">
            <a:alphaModFix/>
          </a:blip>
          <a:stretch>
            <a:fillRect/>
          </a:stretch>
        </p:blipFill>
        <p:spPr>
          <a:xfrm>
            <a:off x="4498525" y="3138112"/>
            <a:ext cx="1737793" cy="19637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idx="1" type="body"/>
          </p:nvPr>
        </p:nvSpPr>
        <p:spPr>
          <a:xfrm>
            <a:off x="275900" y="1064506"/>
            <a:ext cx="8237100" cy="17007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rgbClr val="000000"/>
              </a:buClr>
              <a:buSzPts val="2400"/>
              <a:buChar char="●"/>
            </a:pPr>
            <a:r>
              <a:rPr lang="es" sz="2400">
                <a:solidFill>
                  <a:srgbClr val="000000"/>
                </a:solidFill>
              </a:rPr>
              <a:t>A loss function is essential to differentiate between effective and ineffective models. To </a:t>
            </a:r>
            <a:r>
              <a:rPr b="1" lang="es" sz="2400">
                <a:solidFill>
                  <a:srgbClr val="000000"/>
                </a:solidFill>
              </a:rPr>
              <a:t>simplify the optimization</a:t>
            </a:r>
            <a:r>
              <a:rPr lang="es" sz="2400">
                <a:solidFill>
                  <a:srgbClr val="000000"/>
                </a:solidFill>
              </a:rPr>
              <a:t> process, the loss employed within the algorithm might vary from the external one we actually desire the model to optimize.</a:t>
            </a:r>
            <a:endParaRPr sz="2400">
              <a:solidFill>
                <a:srgbClr val="000000"/>
              </a:solidFill>
            </a:endParaRPr>
          </a:p>
          <a:p>
            <a:pPr indent="-177800" lvl="0" marL="177800" rtl="0" algn="l">
              <a:lnSpc>
                <a:spcPct val="90000"/>
              </a:lnSpc>
              <a:spcBef>
                <a:spcPts val="0"/>
              </a:spcBef>
              <a:spcAft>
                <a:spcPts val="0"/>
              </a:spcAft>
              <a:buClr>
                <a:srgbClr val="000000"/>
              </a:buClr>
              <a:buSzPts val="2400"/>
              <a:buChar char="●"/>
            </a:pPr>
            <a:r>
              <a:rPr lang="es" sz="2400">
                <a:solidFill>
                  <a:srgbClr val="000000"/>
                </a:solidFill>
              </a:rPr>
              <a:t>Examples:</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Accuracy</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Mean Squared Error</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Mean Average Precision</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Cross Entropy</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Cosine Distance</a:t>
            </a:r>
            <a:endParaRPr sz="2400">
              <a:solidFill>
                <a:srgbClr val="000000"/>
              </a:solidFill>
            </a:endParaRPr>
          </a:p>
          <a:p>
            <a:pPr indent="-25400" lvl="0" marL="177800" rtl="0" algn="l">
              <a:lnSpc>
                <a:spcPct val="90000"/>
              </a:lnSpc>
              <a:spcBef>
                <a:spcPts val="800"/>
              </a:spcBef>
              <a:spcAft>
                <a:spcPts val="0"/>
              </a:spcAft>
              <a:buClr>
                <a:schemeClr val="dk1"/>
              </a:buClr>
              <a:buSzPts val="2400"/>
              <a:buNone/>
            </a:pPr>
            <a:r>
              <a:t/>
            </a:r>
            <a:endParaRPr sz="2400"/>
          </a:p>
          <a:p>
            <a:pPr indent="-25400" lvl="1" marL="520700" rtl="0" algn="l">
              <a:lnSpc>
                <a:spcPct val="90000"/>
              </a:lnSpc>
              <a:spcBef>
                <a:spcPts val="400"/>
              </a:spcBef>
              <a:spcAft>
                <a:spcPts val="1200"/>
              </a:spcAft>
              <a:buClr>
                <a:schemeClr val="dk1"/>
              </a:buClr>
              <a:buSzPts val="2400"/>
              <a:buNone/>
            </a:pPr>
            <a:r>
              <a:t/>
            </a:r>
            <a:endParaRPr sz="2400"/>
          </a:p>
        </p:txBody>
      </p:sp>
      <p:sp>
        <p:nvSpPr>
          <p:cNvPr id="87" name="Google Shape;87;p18"/>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2. Evaluation/Loss function</a:t>
            </a:r>
            <a:endParaRPr b="1"/>
          </a:p>
        </p:txBody>
      </p:sp>
      <p:pic>
        <p:nvPicPr>
          <p:cNvPr id="88" name="Google Shape;88;p18"/>
          <p:cNvPicPr preferRelativeResize="0"/>
          <p:nvPr/>
        </p:nvPicPr>
        <p:blipFill rotWithShape="1">
          <a:blip r:embed="rId3">
            <a:alphaModFix/>
          </a:blip>
          <a:srcRect b="0" l="0" r="0" t="0"/>
          <a:stretch/>
        </p:blipFill>
        <p:spPr>
          <a:xfrm>
            <a:off x="4197000" y="3170606"/>
            <a:ext cx="2535318" cy="1901475"/>
          </a:xfrm>
          <a:prstGeom prst="rect">
            <a:avLst/>
          </a:prstGeom>
          <a:noFill/>
          <a:ln>
            <a:noFill/>
          </a:ln>
        </p:spPr>
      </p:pic>
      <p:pic>
        <p:nvPicPr>
          <p:cNvPr id="89" name="Google Shape;89;p18"/>
          <p:cNvPicPr preferRelativeResize="0"/>
          <p:nvPr/>
        </p:nvPicPr>
        <p:blipFill>
          <a:blip r:embed="rId4">
            <a:alphaModFix/>
          </a:blip>
          <a:stretch>
            <a:fillRect/>
          </a:stretch>
        </p:blipFill>
        <p:spPr>
          <a:xfrm>
            <a:off x="6824644" y="3271331"/>
            <a:ext cx="2234110" cy="17005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idx="1" type="body"/>
          </p:nvPr>
        </p:nvSpPr>
        <p:spPr>
          <a:xfrm>
            <a:off x="628650" y="1268119"/>
            <a:ext cx="8237100" cy="17007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SzPts val="2400"/>
              <a:buChar char="●"/>
            </a:pPr>
            <a:r>
              <a:rPr lang="es" sz="2400">
                <a:solidFill>
                  <a:schemeClr val="dk1"/>
                </a:solidFill>
              </a:rPr>
              <a:t>We need a strategy to find the classifiers in the given representation language to find the one with the highest evaluation score.</a:t>
            </a:r>
            <a:endParaRPr sz="2400">
              <a:solidFill>
                <a:schemeClr val="dk1"/>
              </a:solidFill>
            </a:endParaRPr>
          </a:p>
          <a:p>
            <a:pPr indent="-177800" lvl="0" marL="177800" rtl="0" algn="l">
              <a:lnSpc>
                <a:spcPct val="90000"/>
              </a:lnSpc>
              <a:spcBef>
                <a:spcPts val="0"/>
              </a:spcBef>
              <a:spcAft>
                <a:spcPts val="0"/>
              </a:spcAft>
              <a:buSzPts val="2400"/>
              <a:buChar char="●"/>
            </a:pPr>
            <a:r>
              <a:rPr lang="es" sz="2400">
                <a:solidFill>
                  <a:schemeClr val="dk1"/>
                </a:solidFill>
              </a:rPr>
              <a:t>Types:</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Hill Climbing</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Simulated Annealing</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Stochastic Gradient Descent</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Adam</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Genetic Programming</a:t>
            </a:r>
            <a:endParaRPr sz="2400">
              <a:solidFill>
                <a:schemeClr val="dk1"/>
              </a:solidFill>
            </a:endParaRPr>
          </a:p>
          <a:p>
            <a:pPr indent="-25400" lvl="0" marL="177800" rtl="0" algn="l">
              <a:lnSpc>
                <a:spcPct val="90000"/>
              </a:lnSpc>
              <a:spcBef>
                <a:spcPts val="800"/>
              </a:spcBef>
              <a:spcAft>
                <a:spcPts val="0"/>
              </a:spcAft>
              <a:buClr>
                <a:schemeClr val="dk1"/>
              </a:buClr>
              <a:buSzPts val="2400"/>
              <a:buNone/>
            </a:pPr>
            <a:r>
              <a:t/>
            </a:r>
            <a:endParaRPr sz="2400"/>
          </a:p>
          <a:p>
            <a:pPr indent="-25400" lvl="1" marL="520700" rtl="0" algn="l">
              <a:lnSpc>
                <a:spcPct val="90000"/>
              </a:lnSpc>
              <a:spcBef>
                <a:spcPts val="400"/>
              </a:spcBef>
              <a:spcAft>
                <a:spcPts val="1200"/>
              </a:spcAft>
              <a:buClr>
                <a:schemeClr val="dk1"/>
              </a:buClr>
              <a:buSzPts val="2400"/>
              <a:buNone/>
            </a:pPr>
            <a:r>
              <a:t/>
            </a:r>
            <a:endParaRPr sz="2400"/>
          </a:p>
        </p:txBody>
      </p:sp>
      <p:sp>
        <p:nvSpPr>
          <p:cNvPr id="95" name="Google Shape;95;p19"/>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3. Optimization</a:t>
            </a:r>
            <a:endParaRPr b="1"/>
          </a:p>
        </p:txBody>
      </p:sp>
      <p:pic>
        <p:nvPicPr>
          <p:cNvPr id="96" name="Google Shape;96;p19"/>
          <p:cNvPicPr preferRelativeResize="0"/>
          <p:nvPr/>
        </p:nvPicPr>
        <p:blipFill>
          <a:blip r:embed="rId3">
            <a:alphaModFix/>
          </a:blip>
          <a:stretch>
            <a:fillRect/>
          </a:stretch>
        </p:blipFill>
        <p:spPr>
          <a:xfrm>
            <a:off x="5208581" y="2311894"/>
            <a:ext cx="3241707" cy="2509706"/>
          </a:xfrm>
          <a:prstGeom prst="rect">
            <a:avLst/>
          </a:prstGeom>
          <a:noFill/>
          <a:ln>
            <a:noFill/>
          </a:ln>
        </p:spPr>
      </p:pic>
      <p:sp>
        <p:nvSpPr>
          <p:cNvPr id="97" name="Google Shape;97;p19"/>
          <p:cNvSpPr txBox="1"/>
          <p:nvPr/>
        </p:nvSpPr>
        <p:spPr>
          <a:xfrm>
            <a:off x="65125" y="4883075"/>
            <a:ext cx="75669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Image Source</a:t>
            </a:r>
            <a:r>
              <a:rPr lang="es" sz="1100">
                <a:solidFill>
                  <a:schemeClr val="dk2"/>
                </a:solidFill>
              </a:rPr>
              <a:t>: </a:t>
            </a:r>
            <a:r>
              <a:rPr lang="es" sz="1100" u="sng">
                <a:solidFill>
                  <a:schemeClr val="hlink"/>
                </a:solidFill>
                <a:hlinkClick r:id="rId4"/>
              </a:rPr>
              <a:t>https://www.analyticsvidhya.com/blog/2021/10/a-comprehensive-guide-on-deep-learning-optimizers/</a:t>
            </a:r>
            <a:endParaRPr sz="11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idx="1" type="body"/>
          </p:nvPr>
        </p:nvSpPr>
        <p:spPr>
          <a:xfrm>
            <a:off x="275900" y="1064494"/>
            <a:ext cx="8237100" cy="3437700"/>
          </a:xfrm>
          <a:prstGeom prst="rect">
            <a:avLst/>
          </a:prstGeom>
          <a:noFill/>
          <a:ln>
            <a:noFill/>
          </a:ln>
        </p:spPr>
        <p:txBody>
          <a:bodyPr anchorCtr="0" anchor="t" bIns="34275" lIns="68575" spcFirstLastPara="1" rIns="68575" wrap="square" tIns="34275">
            <a:noAutofit/>
          </a:bodyPr>
          <a:lstStyle/>
          <a:p>
            <a:pPr indent="-387350" lvl="0" marL="457200" rtl="0" algn="l">
              <a:spcBef>
                <a:spcPts val="400"/>
              </a:spcBef>
              <a:spcAft>
                <a:spcPts val="0"/>
              </a:spcAft>
              <a:buClr>
                <a:srgbClr val="AEABAB"/>
              </a:buClr>
              <a:buSzPts val="2500"/>
              <a:buAutoNum type="arabicPeriod"/>
            </a:pPr>
            <a:r>
              <a:rPr lang="es" sz="2500">
                <a:solidFill>
                  <a:srgbClr val="AEABAB"/>
                </a:solidFill>
              </a:rPr>
              <a:t>Machine Learning Model</a:t>
            </a:r>
            <a:endParaRPr sz="2500">
              <a:solidFill>
                <a:srgbClr val="AEABAB"/>
              </a:solidFill>
            </a:endParaRPr>
          </a:p>
          <a:p>
            <a:pPr indent="0" lvl="0" marL="0" rtl="0" algn="l">
              <a:spcBef>
                <a:spcPts val="1200"/>
              </a:spcBef>
              <a:spcAft>
                <a:spcPts val="0"/>
              </a:spcAft>
              <a:buNone/>
            </a:pPr>
            <a:r>
              <a:t/>
            </a:r>
            <a:endParaRPr sz="2500">
              <a:solidFill>
                <a:srgbClr val="000000"/>
              </a:solidFill>
            </a:endParaRPr>
          </a:p>
          <a:p>
            <a:pPr indent="-387350" lvl="0" marL="457200" rtl="0" algn="l">
              <a:spcBef>
                <a:spcPts val="1200"/>
              </a:spcBef>
              <a:spcAft>
                <a:spcPts val="0"/>
              </a:spcAft>
              <a:buSzPts val="2500"/>
              <a:buAutoNum type="arabicPeriod"/>
            </a:pPr>
            <a:r>
              <a:rPr lang="es" sz="2500">
                <a:solidFill>
                  <a:schemeClr val="dk1"/>
                </a:solidFill>
              </a:rPr>
              <a:t>Convolutional Neural Networks/Transformers</a:t>
            </a:r>
            <a:endParaRPr sz="2500">
              <a:solidFill>
                <a:schemeClr val="dk1"/>
              </a:solidFill>
            </a:endParaRPr>
          </a:p>
          <a:p>
            <a:pPr indent="0" lvl="0" marL="0" rtl="0" algn="l">
              <a:spcBef>
                <a:spcPts val="1200"/>
              </a:spcBef>
              <a:spcAft>
                <a:spcPts val="0"/>
              </a:spcAft>
              <a:buNone/>
            </a:pPr>
            <a:r>
              <a:t/>
            </a:r>
            <a:endParaRPr sz="2500">
              <a:solidFill>
                <a:srgbClr val="AEABAB"/>
              </a:solidFill>
            </a:endParaRPr>
          </a:p>
          <a:p>
            <a:pPr indent="-387350" lvl="0" marL="457200" rtl="0" algn="l">
              <a:spcBef>
                <a:spcPts val="1200"/>
              </a:spcBef>
              <a:spcAft>
                <a:spcPts val="0"/>
              </a:spcAft>
              <a:buClr>
                <a:srgbClr val="AEABAB"/>
              </a:buClr>
              <a:buSzPts val="2500"/>
              <a:buAutoNum type="arabicPeriod"/>
            </a:pPr>
            <a:r>
              <a:rPr lang="es" sz="2500">
                <a:solidFill>
                  <a:srgbClr val="AEABAB"/>
                </a:solidFill>
              </a:rPr>
              <a:t>Transfer Learning</a:t>
            </a:r>
            <a:endParaRPr sz="2500">
              <a:solidFill>
                <a:srgbClr val="AEABAB"/>
              </a:solidFill>
            </a:endParaRPr>
          </a:p>
          <a:p>
            <a:pPr indent="-25400" lvl="0" marL="520700" rtl="0" algn="l">
              <a:spcBef>
                <a:spcPts val="1200"/>
              </a:spcBef>
              <a:spcAft>
                <a:spcPts val="0"/>
              </a:spcAft>
              <a:buClr>
                <a:schemeClr val="dk1"/>
              </a:buClr>
              <a:buSzPts val="1100"/>
              <a:buFont typeface="Arial"/>
              <a:buNone/>
            </a:pPr>
            <a:r>
              <a:t/>
            </a:r>
            <a:endParaRPr sz="2400">
              <a:solidFill>
                <a:srgbClr val="000000"/>
              </a:solidFill>
            </a:endParaRPr>
          </a:p>
          <a:p>
            <a:pPr indent="-25400" lvl="1" marL="520700" rtl="0" algn="l">
              <a:lnSpc>
                <a:spcPct val="90000"/>
              </a:lnSpc>
              <a:spcBef>
                <a:spcPts val="1200"/>
              </a:spcBef>
              <a:spcAft>
                <a:spcPts val="1200"/>
              </a:spcAft>
              <a:buClr>
                <a:schemeClr val="dk1"/>
              </a:buClr>
              <a:buSzPts val="2400"/>
              <a:buNone/>
            </a:pPr>
            <a:r>
              <a:t/>
            </a:r>
            <a:endParaRPr b="1" sz="2400">
              <a:solidFill>
                <a:srgbClr val="000000"/>
              </a:solidFill>
            </a:endParaRPr>
          </a:p>
        </p:txBody>
      </p:sp>
      <p:sp>
        <p:nvSpPr>
          <p:cNvPr id="103" name="Google Shape;103;p20"/>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Ingredients for building an Object Detector</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nvSpPr>
        <p:spPr>
          <a:xfrm>
            <a:off x="3555725" y="1046350"/>
            <a:ext cx="5474100" cy="4217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s">
                <a:solidFill>
                  <a:schemeClr val="dk1"/>
                </a:solidFill>
              </a:rPr>
              <a:t>Neural Network</a:t>
            </a:r>
            <a:r>
              <a:rPr lang="es">
                <a:solidFill>
                  <a:schemeClr val="dk1"/>
                </a:solidFill>
              </a:rPr>
              <a:t> (NN) is a computational model inspired by the way biological neural networks in the human brain work.</a:t>
            </a:r>
            <a:r>
              <a:rPr lang="es" sz="1300"/>
              <a:t>The process of </a:t>
            </a:r>
            <a:r>
              <a:rPr b="1" lang="es" sz="1300"/>
              <a:t>learning</a:t>
            </a:r>
            <a:r>
              <a:rPr lang="es" sz="1300"/>
              <a:t> in neural networks typically involves the following:</a:t>
            </a:r>
            <a:endParaRPr sz="1300"/>
          </a:p>
          <a:p>
            <a:pPr indent="0" lvl="0" marL="0" rtl="0" algn="just">
              <a:spcBef>
                <a:spcPts val="0"/>
              </a:spcBef>
              <a:spcAft>
                <a:spcPts val="0"/>
              </a:spcAft>
              <a:buNone/>
            </a:pPr>
            <a:r>
              <a:t/>
            </a:r>
            <a:endParaRPr sz="1300"/>
          </a:p>
          <a:p>
            <a:pPr indent="0" lvl="0" marL="0" rtl="0" algn="just">
              <a:spcBef>
                <a:spcPts val="0"/>
              </a:spcBef>
              <a:spcAft>
                <a:spcPts val="0"/>
              </a:spcAft>
              <a:buNone/>
            </a:pPr>
            <a:r>
              <a:rPr b="1" lang="es" sz="1300"/>
              <a:t>1. Feedforward</a:t>
            </a:r>
            <a:r>
              <a:rPr lang="es" sz="1300"/>
              <a:t>: The input is passed through the network, layer by layer, from the input layer to the output layer. Each neuron applies a weighted sum of its input (plus a bias), and an activation function, to produce its output.</a:t>
            </a:r>
            <a:endParaRPr sz="1300"/>
          </a:p>
          <a:p>
            <a:pPr indent="0" lvl="0" marL="0" rtl="0" algn="just">
              <a:spcBef>
                <a:spcPts val="0"/>
              </a:spcBef>
              <a:spcAft>
                <a:spcPts val="0"/>
              </a:spcAft>
              <a:buNone/>
            </a:pPr>
            <a:r>
              <a:rPr b="1" lang="es" sz="1300"/>
              <a:t>2. Loss Calculation</a:t>
            </a:r>
            <a:r>
              <a:rPr lang="es" sz="1300"/>
              <a:t>: </a:t>
            </a:r>
            <a:r>
              <a:rPr lang="es" sz="1300">
                <a:solidFill>
                  <a:schemeClr val="dk1"/>
                </a:solidFill>
              </a:rPr>
              <a:t>A loss function evaluates the difference between the network’s prediction and the actual target values. It provides a measure of how well the network is performing.</a:t>
            </a:r>
            <a:endParaRPr sz="1300"/>
          </a:p>
          <a:p>
            <a:pPr indent="0" lvl="0" marL="0" rtl="0" algn="just">
              <a:spcBef>
                <a:spcPts val="0"/>
              </a:spcBef>
              <a:spcAft>
                <a:spcPts val="0"/>
              </a:spcAft>
              <a:buNone/>
            </a:pPr>
            <a:r>
              <a:rPr b="1" lang="es" sz="1300"/>
              <a:t>3. Backpropagation: </a:t>
            </a:r>
            <a:r>
              <a:rPr lang="es" sz="1300"/>
              <a:t>Backpropagation is an algorithm used to minimize the error by adjusting all weights in the network. By computing the gradient of the loss function with respect to each weight by the chain rule, the weights of the network are adjusted to minimize the loss.</a:t>
            </a:r>
            <a:endParaRPr sz="1300"/>
          </a:p>
          <a:p>
            <a:pPr indent="0" lvl="0" marL="0" rtl="0" algn="just">
              <a:spcBef>
                <a:spcPts val="0"/>
              </a:spcBef>
              <a:spcAft>
                <a:spcPts val="0"/>
              </a:spcAft>
              <a:buNone/>
            </a:pPr>
            <a:r>
              <a:rPr b="1" lang="es" sz="1300"/>
              <a:t>4. Iterative Optimization:</a:t>
            </a:r>
            <a:r>
              <a:rPr lang="es" sz="1300"/>
              <a:t> The process of forward pass, loss calculation, backpropagation, and weight adjustment is iteratively performed, often over multiple epochs (where an epoch is one pass through the full training dataset), to refine the weights and reduce the training error.</a:t>
            </a:r>
            <a:endParaRPr sz="1300"/>
          </a:p>
        </p:txBody>
      </p:sp>
      <p:sp>
        <p:nvSpPr>
          <p:cNvPr id="109" name="Google Shape;109;p21"/>
          <p:cNvSpPr txBox="1"/>
          <p:nvPr>
            <p:ph type="title"/>
          </p:nvPr>
        </p:nvSpPr>
        <p:spPr>
          <a:xfrm>
            <a:off x="628650" y="180669"/>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Perceptron: The most basic Neural Network</a:t>
            </a:r>
            <a:endParaRPr b="1"/>
          </a:p>
        </p:txBody>
      </p:sp>
      <p:pic>
        <p:nvPicPr>
          <p:cNvPr id="110" name="Google Shape;110;p21"/>
          <p:cNvPicPr preferRelativeResize="0"/>
          <p:nvPr/>
        </p:nvPicPr>
        <p:blipFill>
          <a:blip r:embed="rId3">
            <a:alphaModFix/>
          </a:blip>
          <a:stretch>
            <a:fillRect/>
          </a:stretch>
        </p:blipFill>
        <p:spPr>
          <a:xfrm>
            <a:off x="68350" y="1299600"/>
            <a:ext cx="3487375" cy="35706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nvSpPr>
        <p:spPr>
          <a:xfrm>
            <a:off x="423325" y="1062275"/>
            <a:ext cx="7365600" cy="196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t>A </a:t>
            </a:r>
            <a:r>
              <a:rPr b="1" lang="es" sz="1200"/>
              <a:t>Convolutional Neural Network</a:t>
            </a:r>
            <a:r>
              <a:rPr lang="es" sz="1200"/>
              <a:t> (CNN) is a category of neural networks that has proven highly effective for processing grid-like data, such as images. CNNs are specifically designed to automatically and adaptively learn spatial hierarchies of features from input images, which is a crucial advantage in computer vision tasks.</a:t>
            </a:r>
            <a:endParaRPr sz="1200"/>
          </a:p>
          <a:p>
            <a:pPr indent="-304800" lvl="0" marL="457200" rtl="0" algn="l">
              <a:lnSpc>
                <a:spcPct val="115000"/>
              </a:lnSpc>
              <a:spcBef>
                <a:spcPts val="0"/>
              </a:spcBef>
              <a:spcAft>
                <a:spcPts val="0"/>
              </a:spcAft>
              <a:buClr>
                <a:schemeClr val="dk1"/>
              </a:buClr>
              <a:buSzPts val="1200"/>
              <a:buFont typeface="Arial"/>
              <a:buChar char="●"/>
            </a:pPr>
            <a:r>
              <a:rPr lang="es" sz="1200">
                <a:solidFill>
                  <a:schemeClr val="dk1"/>
                </a:solidFill>
              </a:rPr>
              <a:t>CNNs are designed to process data in a grid-like topology (e.g., image data).</a:t>
            </a:r>
            <a:endParaRPr sz="1200">
              <a:solidFill>
                <a:schemeClr val="dk1"/>
              </a:solidFill>
            </a:endParaRPr>
          </a:p>
          <a:p>
            <a:pPr indent="-304800" lvl="0" marL="457200" rtl="0" algn="l">
              <a:lnSpc>
                <a:spcPct val="115000"/>
              </a:lnSpc>
              <a:spcBef>
                <a:spcPts val="0"/>
              </a:spcBef>
              <a:spcAft>
                <a:spcPts val="0"/>
              </a:spcAft>
              <a:buClr>
                <a:schemeClr val="dk1"/>
              </a:buClr>
              <a:buSzPts val="1200"/>
              <a:buFont typeface="Arial"/>
              <a:buChar char="●"/>
            </a:pPr>
            <a:r>
              <a:rPr lang="es" sz="1200">
                <a:solidFill>
                  <a:schemeClr val="dk1"/>
                </a:solidFill>
              </a:rPr>
              <a:t>They use convolutional layers to apply convolutional filters (kernels) that detect patterns such as edges, textures, and other features in images.</a:t>
            </a:r>
            <a:endParaRPr sz="1200">
              <a:solidFill>
                <a:schemeClr val="dk1"/>
              </a:solidFill>
            </a:endParaRPr>
          </a:p>
          <a:p>
            <a:pPr indent="0" lvl="0" marL="0" rtl="0" algn="l">
              <a:spcBef>
                <a:spcPts val="1500"/>
              </a:spcBef>
              <a:spcAft>
                <a:spcPts val="0"/>
              </a:spcAft>
              <a:buNone/>
            </a:pPr>
            <a:r>
              <a:t/>
            </a:r>
            <a:endParaRPr/>
          </a:p>
        </p:txBody>
      </p:sp>
      <p:sp>
        <p:nvSpPr>
          <p:cNvPr id="116" name="Google Shape;116;p22"/>
          <p:cNvSpPr txBox="1"/>
          <p:nvPr>
            <p:ph type="title"/>
          </p:nvPr>
        </p:nvSpPr>
        <p:spPr>
          <a:xfrm>
            <a:off x="505175" y="1606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(i)</a:t>
            </a:r>
            <a:endParaRPr b="1"/>
          </a:p>
        </p:txBody>
      </p:sp>
      <p:sp>
        <p:nvSpPr>
          <p:cNvPr id="117" name="Google Shape;117;p22"/>
          <p:cNvSpPr/>
          <p:nvPr/>
        </p:nvSpPr>
        <p:spPr>
          <a:xfrm>
            <a:off x="2319100" y="2673200"/>
            <a:ext cx="1436400" cy="15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22"/>
          <p:cNvSpPr/>
          <p:nvPr/>
        </p:nvSpPr>
        <p:spPr>
          <a:xfrm>
            <a:off x="6187575" y="2682288"/>
            <a:ext cx="772500" cy="15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9" name="Google Shape;119;p22"/>
          <p:cNvPicPr preferRelativeResize="0"/>
          <p:nvPr/>
        </p:nvPicPr>
        <p:blipFill>
          <a:blip r:embed="rId3">
            <a:alphaModFix/>
          </a:blip>
          <a:stretch>
            <a:fillRect/>
          </a:stretch>
        </p:blipFill>
        <p:spPr>
          <a:xfrm>
            <a:off x="818388" y="2673200"/>
            <a:ext cx="6575474" cy="2221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